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58" r:id="rId2"/>
  </p:sldMasterIdLst>
  <p:notesMasterIdLst>
    <p:notesMasterId r:id="rId52"/>
  </p:notesMasterIdLst>
  <p:handoutMasterIdLst>
    <p:handoutMasterId r:id="rId53"/>
  </p:handoutMasterIdLst>
  <p:sldIdLst>
    <p:sldId id="256" r:id="rId3"/>
    <p:sldId id="257" r:id="rId4"/>
    <p:sldId id="259" r:id="rId5"/>
    <p:sldId id="325" r:id="rId6"/>
    <p:sldId id="306" r:id="rId7"/>
    <p:sldId id="295" r:id="rId8"/>
    <p:sldId id="261" r:id="rId9"/>
    <p:sldId id="263" r:id="rId10"/>
    <p:sldId id="280" r:id="rId11"/>
    <p:sldId id="322" r:id="rId12"/>
    <p:sldId id="323" r:id="rId13"/>
    <p:sldId id="264" r:id="rId14"/>
    <p:sldId id="316" r:id="rId15"/>
    <p:sldId id="265" r:id="rId16"/>
    <p:sldId id="290" r:id="rId17"/>
    <p:sldId id="309" r:id="rId18"/>
    <p:sldId id="291" r:id="rId19"/>
    <p:sldId id="267" r:id="rId20"/>
    <p:sldId id="292" r:id="rId21"/>
    <p:sldId id="311" r:id="rId22"/>
    <p:sldId id="310" r:id="rId23"/>
    <p:sldId id="312" r:id="rId24"/>
    <p:sldId id="298" r:id="rId25"/>
    <p:sldId id="268" r:id="rId26"/>
    <p:sldId id="301" r:id="rId27"/>
    <p:sldId id="300" r:id="rId28"/>
    <p:sldId id="302" r:id="rId29"/>
    <p:sldId id="266" r:id="rId30"/>
    <p:sldId id="313" r:id="rId31"/>
    <p:sldId id="272" r:id="rId32"/>
    <p:sldId id="321" r:id="rId33"/>
    <p:sldId id="315" r:id="rId34"/>
    <p:sldId id="269" r:id="rId35"/>
    <p:sldId id="314" r:id="rId36"/>
    <p:sldId id="320" r:id="rId37"/>
    <p:sldId id="318" r:id="rId38"/>
    <p:sldId id="273" r:id="rId39"/>
    <p:sldId id="317" r:id="rId40"/>
    <p:sldId id="319" r:id="rId41"/>
    <p:sldId id="270" r:id="rId42"/>
    <p:sldId id="274" r:id="rId43"/>
    <p:sldId id="324" r:id="rId44"/>
    <p:sldId id="305" r:id="rId45"/>
    <p:sldId id="284" r:id="rId46"/>
    <p:sldId id="304" r:id="rId47"/>
    <p:sldId id="281" r:id="rId48"/>
    <p:sldId id="282" r:id="rId49"/>
    <p:sldId id="275" r:id="rId50"/>
    <p:sldId id="258" r:id="rId51"/>
  </p:sldIdLst>
  <p:sldSz cx="9144000" cy="6858000" type="screen4x3"/>
  <p:notesSz cx="6858000" cy="9144000"/>
  <p:embeddedFontLst>
    <p:embeddedFont>
      <p:font typeface="Calibri" panose="020F0502020204030204" pitchFamily="34" charset="0"/>
      <p:regular r:id="rId54"/>
      <p:bold r:id="rId55"/>
      <p:italic r:id="rId56"/>
      <p:boldItalic r:id="rId57"/>
    </p:embeddedFont>
    <p:embeddedFont>
      <p:font typeface="MS PGothic" panose="020B0600070205080204" pitchFamily="34" charset="-128"/>
      <p:regular r:id="rId58"/>
    </p:embeddedFont>
    <p:embeddedFont>
      <p:font typeface="MS UI Gothic" panose="020B0600070205080204" pitchFamily="34" charset="-128"/>
      <p:regular r:id="rId59"/>
    </p:embeddedFont>
    <p:embeddedFont>
      <p:font typeface="Cambria Math" panose="02040503050406030204" pitchFamily="18" charset="0"/>
      <p:regular r:id="rId60"/>
    </p:embeddedFont>
    <p:embeddedFont>
      <p:font typeface="Bahnschrift" panose="020B0502040204020203" pitchFamily="34" charset="0"/>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9F39"/>
    <a:srgbClr val="CCCCCC"/>
    <a:srgbClr val="2E3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C6927B-8C20-49FE-99EB-7A1549BE37E6}">
  <a:tblStyle styleId="{B0C6927B-8C20-49FE-99EB-7A1549BE37E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89348" autoAdjust="0"/>
  </p:normalViewPr>
  <p:slideViewPr>
    <p:cSldViewPr snapToGrid="0">
      <p:cViewPr varScale="1">
        <p:scale>
          <a:sx n="77" d="100"/>
          <a:sy n="77" d="100"/>
        </p:scale>
        <p:origin x="1824" y="67"/>
      </p:cViewPr>
      <p:guideLst>
        <p:guide pos="2880"/>
        <p:guide orient="horz" pos="2160"/>
      </p:guideLst>
    </p:cSldViewPr>
  </p:slideViewPr>
  <p:notesTextViewPr>
    <p:cViewPr>
      <p:scale>
        <a:sx n="75" d="100"/>
        <a:sy n="75" d="100"/>
      </p:scale>
      <p:origin x="0" y="0"/>
    </p:cViewPr>
  </p:notesTextViewPr>
  <p:sorterViewPr>
    <p:cViewPr>
      <p:scale>
        <a:sx n="125" d="100"/>
        <a:sy n="125" d="100"/>
      </p:scale>
      <p:origin x="0" y="-16590"/>
    </p:cViewPr>
  </p:sorterViewPr>
  <p:notesViewPr>
    <p:cSldViewPr snapToGrid="0">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35B6A5-A005-438A-B996-0E0D0E8E2CE5}" type="datetimeFigureOut">
              <a:rPr lang="en-US" smtClean="0"/>
              <a:t>7/28/2018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CA18D3-753C-4621-8C23-260338BCC9C6}" type="slidenum">
              <a:rPr lang="en-US" smtClean="0"/>
              <a:t>‹#›</a:t>
            </a:fld>
            <a:endParaRPr lang="en-US"/>
          </a:p>
        </p:txBody>
      </p:sp>
    </p:spTree>
    <p:extLst>
      <p:ext uri="{BB962C8B-B14F-4D97-AF65-F5344CB8AC3E}">
        <p14:creationId xmlns:p14="http://schemas.microsoft.com/office/powerpoint/2010/main" val="11710220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890123943"/>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8595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Need</a:t>
            </a:r>
            <a:r>
              <a:rPr lang="en-US" baseline="0" dirty="0"/>
              <a:t> to update figure to reflect current design. ex: motion detection is on the PCB now</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C4026B-98CD-4B62-8707-1710BF99BD8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7580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758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2497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686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9265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More and more restaurants are making the move toward integrating smart technology into the dining experience. By integrating technology into restaurants, the guest experience can be enhanced, while giving restaurant staff more efficient tools to serve them. The smart table project bundles an array of sensors and electronics that will be placed as a kiosk on the end of a restaurant table. Its features include detection of the guests when they are seated, RGB mood lighting with adaptive brightness, a call server button via a restaurant staff mobile application, the ability to detect when your drinks are empty, and more. This project will be easily integrated into any restaurant and will be cost effective, opening the doors for restaurants around the world to introducing tech into the dining experience.</a:t>
            </a:r>
          </a:p>
          <a:p>
            <a:endParaRPr lang="en-US" dirty="0"/>
          </a:p>
        </p:txBody>
      </p:sp>
    </p:spTree>
    <p:extLst>
      <p:ext uri="{BB962C8B-B14F-4D97-AF65-F5344CB8AC3E}">
        <p14:creationId xmlns:p14="http://schemas.microsoft.com/office/powerpoint/2010/main" val="115785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More and more restaurants are making the move toward integrating smart technology into the dining experience. By integrating technology into restaurants, the guest experience can be enhanced, while giving restaurant staff more efficient tools to serve them. The smart table project bundles an array of sensors and electronics that will be placed as a kiosk on the end of a restaurant table. Its features include detection of the guests when they are seated, RGB mood lighting with adaptive brightness, a call server button via a restaurant staff mobile application, the ability to detect when your drinks are empty, and more. This project will be easily integrated into any restaurant and will be cost effective, opening the doors for restaurants around the world to introducing tech into the dining experience.</a:t>
            </a:r>
          </a:p>
          <a:p>
            <a:endParaRPr lang="en-US" dirty="0"/>
          </a:p>
        </p:txBody>
      </p:sp>
    </p:spTree>
    <p:extLst>
      <p:ext uri="{BB962C8B-B14F-4D97-AF65-F5344CB8AC3E}">
        <p14:creationId xmlns:p14="http://schemas.microsoft.com/office/powerpoint/2010/main" val="239771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843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dirty="0"/>
              <a:t>This is not a exact replica of the dimensions.</a:t>
            </a:r>
          </a:p>
        </p:txBody>
      </p:sp>
    </p:spTree>
    <p:extLst>
      <p:ext uri="{BB962C8B-B14F-4D97-AF65-F5344CB8AC3E}">
        <p14:creationId xmlns:p14="http://schemas.microsoft.com/office/powerpoint/2010/main" val="1924816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Need</a:t>
            </a:r>
            <a:r>
              <a:rPr lang="en-US" baseline="0" dirty="0"/>
              <a:t> to update figure to reflect current design. ex: motion detection is on the PCB now</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83C4026B-98CD-4B62-8707-1710BF99BD89}" type="slidenum">
              <a:rPr lang="en-US" smtClean="0"/>
              <a:t>8</a:t>
            </a:fld>
            <a:endParaRPr lang="en-US"/>
          </a:p>
        </p:txBody>
      </p:sp>
    </p:spTree>
    <p:extLst>
      <p:ext uri="{BB962C8B-B14F-4D97-AF65-F5344CB8AC3E}">
        <p14:creationId xmlns:p14="http://schemas.microsoft.com/office/powerpoint/2010/main" val="207020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One sentence slide: “Here is an overview of the PCB schematic, we will be jumping into each subsystem in the following slides”</a:t>
            </a:r>
          </a:p>
        </p:txBody>
      </p:sp>
    </p:spTree>
    <p:extLst>
      <p:ext uri="{BB962C8B-B14F-4D97-AF65-F5344CB8AC3E}">
        <p14:creationId xmlns:p14="http://schemas.microsoft.com/office/powerpoint/2010/main" val="51422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099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2 columns" preserve="1" userDrawn="1">
  <p:cSld name="Transition">
    <p:spTree>
      <p:nvGrpSpPr>
        <p:cNvPr id="1" name="Shape 28"/>
        <p:cNvGrpSpPr/>
        <p:nvPr/>
      </p:nvGrpSpPr>
      <p:grpSpPr>
        <a:xfrm>
          <a:off x="0" y="0"/>
          <a:ext cx="0" cy="0"/>
          <a:chOff x="0" y="0"/>
          <a:chExt cx="0" cy="0"/>
        </a:xfrm>
      </p:grpSpPr>
      <p:sp>
        <p:nvSpPr>
          <p:cNvPr id="9" name="Shape 9"/>
          <p:cNvSpPr txBox="1">
            <a:spLocks noGrp="1"/>
          </p:cNvSpPr>
          <p:nvPr>
            <p:ph type="ctrTitle" hasCustomPrompt="1"/>
          </p:nvPr>
        </p:nvSpPr>
        <p:spPr>
          <a:xfrm>
            <a:off x="1231800" y="2876425"/>
            <a:ext cx="6680400" cy="1546500"/>
          </a:xfrm>
          <a:prstGeom prst="rect">
            <a:avLst/>
          </a:prstGeom>
        </p:spPr>
        <p:txBody>
          <a:bodyPr spcFirstLastPara="1" wrap="square" lIns="91425" tIns="91425" rIns="91425" bIns="91425" anchor="t" anchorCtr="0"/>
          <a:lstStyle>
            <a:lvl1pPr lvl="0" algn="ctr">
              <a:spcBef>
                <a:spcPts val="0"/>
              </a:spcBef>
              <a:spcAft>
                <a:spcPts val="0"/>
              </a:spcAft>
              <a:buSzPts val="6000"/>
              <a:buNone/>
              <a:defRPr sz="6000" b="0">
                <a:solidFill>
                  <a:schemeClr val="accent2"/>
                </a:solidFill>
                <a:latin typeface="Bahnschrift" panose="020B0502040204020203" pitchFamily="34" charset="0"/>
                <a:ea typeface="MS UI Gothic" panose="020B0600070205080204" pitchFamily="34" charset="-128"/>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r>
              <a:rPr lang="en-US" dirty="0"/>
              <a:t>Smart Table</a:t>
            </a:r>
            <a:endParaRPr dirty="0"/>
          </a:p>
        </p:txBody>
      </p:sp>
    </p:spTree>
    <p:extLst>
      <p:ext uri="{BB962C8B-B14F-4D97-AF65-F5344CB8AC3E}">
        <p14:creationId xmlns:p14="http://schemas.microsoft.com/office/powerpoint/2010/main" val="244239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bg>
      <p:bgPr>
        <a:solidFill>
          <a:srgbClr val="2E3037"/>
        </a:solidFill>
        <a:effectLst/>
      </p:bgPr>
    </p:bg>
    <p:spTree>
      <p:nvGrpSpPr>
        <p:cNvPr id="1" name="Shape 28"/>
        <p:cNvGrpSpPr/>
        <p:nvPr/>
      </p:nvGrpSpPr>
      <p:grpSpPr>
        <a:xfrm>
          <a:off x="0" y="0"/>
          <a:ext cx="0" cy="0"/>
          <a:chOff x="0" y="0"/>
          <a:chExt cx="0" cy="0"/>
        </a:xfrm>
      </p:grpSpPr>
      <p:sp>
        <p:nvSpPr>
          <p:cNvPr id="6" name="Rectangle 5"/>
          <p:cNvSpPr/>
          <p:nvPr userDrawn="1"/>
        </p:nvSpPr>
        <p:spPr>
          <a:xfrm>
            <a:off x="0" y="825500"/>
            <a:ext cx="8128000" cy="114300"/>
          </a:xfrm>
          <a:prstGeom prst="rect">
            <a:avLst/>
          </a:prstGeom>
          <a:gradFill flip="none" rotWithShape="1">
            <a:gsLst>
              <a:gs pos="0">
                <a:schemeClr val="accent2"/>
              </a:gs>
              <a:gs pos="100000">
                <a:schemeClr val="tx2">
                  <a:lumMod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29"/>
          <p:cNvSpPr txBox="1">
            <a:spLocks noGrp="1"/>
          </p:cNvSpPr>
          <p:nvPr>
            <p:ph type="title" hasCustomPrompt="1"/>
          </p:nvPr>
        </p:nvSpPr>
        <p:spPr>
          <a:xfrm>
            <a:off x="149475" y="82551"/>
            <a:ext cx="7597525" cy="742950"/>
          </a:xfrm>
          <a:prstGeom prst="rect">
            <a:avLst/>
          </a:prstGeom>
        </p:spPr>
        <p:txBody>
          <a:bodyPr spcFirstLastPara="1" wrap="square" lIns="91425" tIns="91425" rIns="91425" bIns="91425" anchor="b" anchorCtr="0"/>
          <a:lstStyle>
            <a:lvl1pPr lvl="0">
              <a:spcBef>
                <a:spcPts val="0"/>
              </a:spcBef>
              <a:spcAft>
                <a:spcPts val="0"/>
              </a:spcAft>
              <a:buSzPts val="1800"/>
              <a:buNone/>
              <a:defRPr sz="3200">
                <a:solidFill>
                  <a:schemeClr val="accent2"/>
                </a:solidFill>
                <a:latin typeface="Bahnschrift" panose="020B0502040204020203" pitchFamily="34" charset="0"/>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Title</a:t>
            </a:r>
            <a:endParaRPr dirty="0"/>
          </a:p>
        </p:txBody>
      </p:sp>
      <p:sp>
        <p:nvSpPr>
          <p:cNvPr id="30" name="Shape 30"/>
          <p:cNvSpPr txBox="1">
            <a:spLocks noGrp="1"/>
          </p:cNvSpPr>
          <p:nvPr>
            <p:ph type="body" idx="1" hasCustomPrompt="1"/>
          </p:nvPr>
        </p:nvSpPr>
        <p:spPr>
          <a:xfrm>
            <a:off x="149475" y="1155700"/>
            <a:ext cx="3306900" cy="4967700"/>
          </a:xfrm>
          <a:prstGeom prst="rect">
            <a:avLst/>
          </a:prstGeom>
        </p:spPr>
        <p:txBody>
          <a:bodyPr spcFirstLastPara="1" wrap="square" lIns="91425" tIns="91425" rIns="91425" bIns="91425" anchor="t" anchorCtr="0"/>
          <a:lstStyle>
            <a:lvl1pPr marL="457200" lvl="0" indent="-393700">
              <a:spcBef>
                <a:spcPts val="600"/>
              </a:spcBef>
              <a:spcAft>
                <a:spcPts val="0"/>
              </a:spcAft>
              <a:buClr>
                <a:schemeClr val="bg1"/>
              </a:buClr>
              <a:buSzPts val="2600"/>
              <a:buFont typeface="Arial" panose="020B0604020202020204" pitchFamily="34" charset="0"/>
              <a:buChar char="•"/>
              <a:defRPr sz="2000">
                <a:solidFill>
                  <a:schemeClr val="bg1"/>
                </a:solidFill>
                <a:latin typeface="+mn-lt"/>
              </a:defRPr>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r>
              <a:rPr lang="en-US" dirty="0"/>
              <a:t>Text</a:t>
            </a:r>
            <a:endParaRPr dirty="0"/>
          </a:p>
        </p:txBody>
      </p:sp>
      <p:pic>
        <p:nvPicPr>
          <p:cNvPr id="8" name="picture"/>
          <p:cNvPicPr/>
          <p:nvPr userDrawn="1"/>
        </p:nvPicPr>
        <p:blipFill>
          <a:blip r:embed="rId2">
            <a:extLst>
              <a:ext uri="{28A0092B-C50C-407E-A947-70E740481C1C}">
                <a14:useLocalDpi xmlns:a14="http://schemas.microsoft.com/office/drawing/2010/main" val="0"/>
              </a:ext>
            </a:extLst>
          </a:blip>
          <a:stretch>
            <a:fillRect/>
          </a:stretch>
        </p:blipFill>
        <p:spPr>
          <a:xfrm>
            <a:off x="7747000" y="-31750"/>
            <a:ext cx="1473200" cy="1714500"/>
          </a:xfrm>
          <a:prstGeom prst="rect">
            <a:avLst/>
          </a:prstGeom>
        </p:spPr>
      </p:pic>
    </p:spTree>
    <p:extLst>
      <p:ext uri="{BB962C8B-B14F-4D97-AF65-F5344CB8AC3E}">
        <p14:creationId xmlns:p14="http://schemas.microsoft.com/office/powerpoint/2010/main" val="2959994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2E3037"/>
        </a:solidFill>
        <a:effectLst/>
      </p:bgPr>
    </p:bg>
    <p:spTree>
      <p:nvGrpSpPr>
        <p:cNvPr id="1" name="Shape 8"/>
        <p:cNvGrpSpPr/>
        <p:nvPr/>
      </p:nvGrpSpPr>
      <p:grpSpPr>
        <a:xfrm>
          <a:off x="0" y="0"/>
          <a:ext cx="0" cy="0"/>
          <a:chOff x="0" y="0"/>
          <a:chExt cx="0" cy="0"/>
        </a:xfrm>
      </p:grpSpPr>
      <p:sp>
        <p:nvSpPr>
          <p:cNvPr id="9" name="Shape 9"/>
          <p:cNvSpPr txBox="1">
            <a:spLocks noGrp="1"/>
          </p:cNvSpPr>
          <p:nvPr>
            <p:ph type="ctrTitle" hasCustomPrompt="1"/>
          </p:nvPr>
        </p:nvSpPr>
        <p:spPr>
          <a:xfrm>
            <a:off x="1319175" y="2876425"/>
            <a:ext cx="6680400" cy="1546500"/>
          </a:xfrm>
          <a:prstGeom prst="rect">
            <a:avLst/>
          </a:prstGeom>
        </p:spPr>
        <p:txBody>
          <a:bodyPr spcFirstLastPara="1" wrap="square" lIns="91425" tIns="91425" rIns="91425" bIns="91425" anchor="t" anchorCtr="0"/>
          <a:lstStyle>
            <a:lvl1pPr lvl="0">
              <a:spcBef>
                <a:spcPts val="0"/>
              </a:spcBef>
              <a:spcAft>
                <a:spcPts val="0"/>
              </a:spcAft>
              <a:buSzPts val="6000"/>
              <a:buNone/>
              <a:defRPr sz="6000" b="0">
                <a:solidFill>
                  <a:schemeClr val="accent2"/>
                </a:solidFill>
                <a:latin typeface="Bahnschrift" panose="020B0502040204020203" pitchFamily="34" charset="0"/>
                <a:ea typeface="MS UI Gothic" panose="020B0600070205080204" pitchFamily="34" charset="-128"/>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r>
              <a:rPr lang="en-US" dirty="0"/>
              <a:t>Smart Table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userDrawn="1">
  <p:cSld name="Title and Text">
    <p:bg>
      <p:bgPr>
        <a:solidFill>
          <a:srgbClr val="2E3037"/>
        </a:solidFill>
        <a:effectLst/>
      </p:bgPr>
    </p:bg>
    <p:spTree>
      <p:nvGrpSpPr>
        <p:cNvPr id="1" name="Shape 28"/>
        <p:cNvGrpSpPr/>
        <p:nvPr/>
      </p:nvGrpSpPr>
      <p:grpSpPr>
        <a:xfrm>
          <a:off x="0" y="0"/>
          <a:ext cx="0" cy="0"/>
          <a:chOff x="0" y="0"/>
          <a:chExt cx="0" cy="0"/>
        </a:xfrm>
      </p:grpSpPr>
      <p:sp>
        <p:nvSpPr>
          <p:cNvPr id="6" name="Rectangle 5"/>
          <p:cNvSpPr/>
          <p:nvPr userDrawn="1"/>
        </p:nvSpPr>
        <p:spPr>
          <a:xfrm>
            <a:off x="0" y="825500"/>
            <a:ext cx="8128000" cy="114300"/>
          </a:xfrm>
          <a:prstGeom prst="rect">
            <a:avLst/>
          </a:prstGeom>
          <a:gradFill flip="none" rotWithShape="1">
            <a:gsLst>
              <a:gs pos="0">
                <a:schemeClr val="accent2"/>
              </a:gs>
              <a:gs pos="100000">
                <a:schemeClr val="tx2">
                  <a:lumMod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29"/>
          <p:cNvSpPr txBox="1">
            <a:spLocks noGrp="1"/>
          </p:cNvSpPr>
          <p:nvPr>
            <p:ph type="title" hasCustomPrompt="1"/>
          </p:nvPr>
        </p:nvSpPr>
        <p:spPr>
          <a:xfrm>
            <a:off x="149475" y="82551"/>
            <a:ext cx="7597525" cy="742950"/>
          </a:xfrm>
          <a:prstGeom prst="rect">
            <a:avLst/>
          </a:prstGeom>
        </p:spPr>
        <p:txBody>
          <a:bodyPr spcFirstLastPara="1" wrap="square" lIns="91425" tIns="91425" rIns="91425" bIns="91425" anchor="b" anchorCtr="0"/>
          <a:lstStyle>
            <a:lvl1pPr lvl="0">
              <a:spcBef>
                <a:spcPts val="0"/>
              </a:spcBef>
              <a:spcAft>
                <a:spcPts val="0"/>
              </a:spcAft>
              <a:buSzPts val="1800"/>
              <a:buNone/>
              <a:defRPr sz="3200">
                <a:solidFill>
                  <a:schemeClr val="accent2"/>
                </a:solidFill>
                <a:latin typeface="Bahnschrift" panose="020B0502040204020203" pitchFamily="34" charset="0"/>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r>
              <a:rPr lang="en-US" dirty="0"/>
              <a:t>Title</a:t>
            </a:r>
            <a:endParaRPr dirty="0"/>
          </a:p>
        </p:txBody>
      </p:sp>
      <p:sp>
        <p:nvSpPr>
          <p:cNvPr id="30" name="Shape 30"/>
          <p:cNvSpPr txBox="1">
            <a:spLocks noGrp="1"/>
          </p:cNvSpPr>
          <p:nvPr>
            <p:ph type="body" idx="1" hasCustomPrompt="1"/>
          </p:nvPr>
        </p:nvSpPr>
        <p:spPr>
          <a:xfrm>
            <a:off x="149475" y="1155700"/>
            <a:ext cx="3306900" cy="4967700"/>
          </a:xfrm>
          <a:prstGeom prst="rect">
            <a:avLst/>
          </a:prstGeom>
        </p:spPr>
        <p:txBody>
          <a:bodyPr spcFirstLastPara="1" wrap="square" lIns="91425" tIns="91425" rIns="91425" bIns="91425" anchor="t" anchorCtr="0"/>
          <a:lstStyle>
            <a:lvl1pPr marL="457200" lvl="0" indent="-393700">
              <a:spcBef>
                <a:spcPts val="600"/>
              </a:spcBef>
              <a:spcAft>
                <a:spcPts val="0"/>
              </a:spcAft>
              <a:buClr>
                <a:schemeClr val="bg1"/>
              </a:buClr>
              <a:buSzPts val="2600"/>
              <a:buFont typeface="Arial" panose="020B0604020202020204" pitchFamily="34" charset="0"/>
              <a:buChar char="•"/>
              <a:defRPr sz="2000">
                <a:solidFill>
                  <a:schemeClr val="bg1"/>
                </a:solidFill>
                <a:latin typeface="+mn-lt"/>
              </a:defRPr>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r>
              <a:rPr lang="en-US" dirty="0"/>
              <a:t>Text</a:t>
            </a:r>
            <a:endParaRPr dirty="0"/>
          </a:p>
        </p:txBody>
      </p:sp>
      <p:pic>
        <p:nvPicPr>
          <p:cNvPr id="8" name="picture"/>
          <p:cNvPicPr/>
          <p:nvPr userDrawn="1"/>
        </p:nvPicPr>
        <p:blipFill>
          <a:blip r:embed="rId2">
            <a:extLst>
              <a:ext uri="{28A0092B-C50C-407E-A947-70E740481C1C}">
                <a14:useLocalDpi xmlns:a14="http://schemas.microsoft.com/office/drawing/2010/main" val="0"/>
              </a:ext>
            </a:extLst>
          </a:blip>
          <a:stretch>
            <a:fillRect/>
          </a:stretch>
        </p:blipFill>
        <p:spPr>
          <a:xfrm>
            <a:off x="7747000" y="-31750"/>
            <a:ext cx="1473200" cy="17145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8A87A34-81AB-432B-8DAE-1953F412C126}" type="datetimeFigureOut">
              <a:rPr lang="en-US" smtClean="0"/>
              <a:t>7/28/2018</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47282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CCCCC"/>
        </a:solidFill>
        <a:effectLst/>
      </p:bgPr>
    </p:bg>
    <p:spTree>
      <p:nvGrpSpPr>
        <p:cNvPr id="1" name="Shape 5"/>
        <p:cNvGrpSpPr/>
        <p:nvPr/>
      </p:nvGrpSpPr>
      <p:grpSpPr>
        <a:xfrm>
          <a:off x="0" y="0"/>
          <a:ext cx="0" cy="0"/>
          <a:chOff x="0" y="0"/>
          <a:chExt cx="0" cy="0"/>
        </a:xfrm>
      </p:grpSpPr>
      <p:sp>
        <p:nvSpPr>
          <p:cNvPr id="2" name="Rectangle 1"/>
          <p:cNvSpPr/>
          <p:nvPr userDrawn="1"/>
        </p:nvSpPr>
        <p:spPr>
          <a:xfrm>
            <a:off x="0" y="6474279"/>
            <a:ext cx="9144000" cy="383721"/>
          </a:xfrm>
          <a:prstGeom prst="rect">
            <a:avLst/>
          </a:prstGeom>
          <a:solidFill>
            <a:srgbClr val="2E3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Bahnschrift" panose="020B0502040204020203" pitchFamily="34" charset="0"/>
              </a:rPr>
              <a:t>Smart Table Final Presentation</a:t>
            </a:r>
          </a:p>
        </p:txBody>
      </p:sp>
      <p:sp>
        <p:nvSpPr>
          <p:cNvPr id="5" name="TextBox 4"/>
          <p:cNvSpPr txBox="1"/>
          <p:nvPr userDrawn="1"/>
        </p:nvSpPr>
        <p:spPr>
          <a:xfrm>
            <a:off x="8334163" y="6535334"/>
            <a:ext cx="681597" cy="430887"/>
          </a:xfrm>
          <a:prstGeom prst="rect">
            <a:avLst/>
          </a:prstGeom>
          <a:noFill/>
        </p:spPr>
        <p:txBody>
          <a:bodyPr wrap="none" rtlCol="0">
            <a:spAutoFit/>
          </a:bodyPr>
          <a:lstStyle/>
          <a:p>
            <a:fld id="{E5B87CCD-6E2B-4788-9B0B-C9DDA38CC429}" type="slidenum">
              <a:rPr lang="en-US" sz="1100" smtClean="0">
                <a:solidFill>
                  <a:schemeClr val="bg1"/>
                </a:solidFill>
                <a:latin typeface="Bahnschrift" panose="020B0502040204020203" pitchFamily="34" charset="0"/>
              </a:rPr>
              <a:pPr/>
              <a:t>‹#›</a:t>
            </a:fld>
            <a:r>
              <a:rPr lang="en-US" sz="1100" dirty="0">
                <a:solidFill>
                  <a:schemeClr val="bg1"/>
                </a:solidFill>
                <a:latin typeface="Bahnschrift" panose="020B0502040204020203" pitchFamily="34" charset="0"/>
              </a:rPr>
              <a:t> of 49</a:t>
            </a:r>
          </a:p>
          <a:p>
            <a:endParaRPr lang="en-US" sz="1100" dirty="0">
              <a:solidFill>
                <a:schemeClr val="bg1"/>
              </a:solidFill>
              <a:latin typeface="Bahnschrift" panose="020B0502040204020203" pitchFamily="34" charset="0"/>
            </a:endParaRPr>
          </a:p>
        </p:txBody>
      </p:sp>
    </p:spTree>
    <p:extLst>
      <p:ext uri="{BB962C8B-B14F-4D97-AF65-F5344CB8AC3E}">
        <p14:creationId xmlns:p14="http://schemas.microsoft.com/office/powerpoint/2010/main" val="3351461376"/>
      </p:ext>
    </p:extLst>
  </p:cSld>
  <p:clrMap bg1="lt1" tx1="dk1" bg2="dk2" tx2="lt2" accent1="accent1" accent2="accent2" accent3="accent3" accent4="accent4" accent5="accent5" accent6="accent6" hlink="hlink" folHlink="folHlink"/>
  <p:sldLayoutIdLst>
    <p:sldLayoutId id="2147483673" r:id="rId1"/>
    <p:sldLayoutId id="2147483675"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S PGothic" panose="020B0600070205080204" pitchFamily="34" charset="-128"/>
          <a:ea typeface="MS PGothic" panose="020B060007020508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Shape 5"/>
        <p:cNvGrpSpPr/>
        <p:nvPr/>
      </p:nvGrpSpPr>
      <p:grpSpPr>
        <a:xfrm>
          <a:off x="0" y="0"/>
          <a:ext cx="0" cy="0"/>
          <a:chOff x="0" y="0"/>
          <a:chExt cx="0" cy="0"/>
        </a:xfrm>
      </p:grpSpPr>
      <p:sp>
        <p:nvSpPr>
          <p:cNvPr id="2" name="Rectangle 1"/>
          <p:cNvSpPr/>
          <p:nvPr userDrawn="1"/>
        </p:nvSpPr>
        <p:spPr>
          <a:xfrm>
            <a:off x="0" y="6474279"/>
            <a:ext cx="9144000" cy="3837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Bahnschrift" panose="020B0502040204020203" pitchFamily="34" charset="0"/>
              </a:rPr>
              <a:t>Smart Table Final Presentation</a:t>
            </a:r>
          </a:p>
        </p:txBody>
      </p:sp>
      <p:sp>
        <p:nvSpPr>
          <p:cNvPr id="5" name="TextBox 4"/>
          <p:cNvSpPr txBox="1"/>
          <p:nvPr userDrawn="1"/>
        </p:nvSpPr>
        <p:spPr>
          <a:xfrm>
            <a:off x="8334163" y="6535334"/>
            <a:ext cx="681597" cy="261610"/>
          </a:xfrm>
          <a:prstGeom prst="rect">
            <a:avLst/>
          </a:prstGeom>
          <a:noFill/>
        </p:spPr>
        <p:txBody>
          <a:bodyPr wrap="none" rtlCol="0">
            <a:spAutoFit/>
          </a:bodyPr>
          <a:lstStyle/>
          <a:p>
            <a:fld id="{E5B87CCD-6E2B-4788-9B0B-C9DDA38CC429}" type="slidenum">
              <a:rPr lang="en-US" sz="1100" smtClean="0">
                <a:latin typeface="Bahnschrift" panose="020B0502040204020203" pitchFamily="34" charset="0"/>
              </a:rPr>
              <a:t>‹#›</a:t>
            </a:fld>
            <a:r>
              <a:rPr lang="en-US" sz="1100" dirty="0">
                <a:latin typeface="Bahnschrift" panose="020B0502040204020203" pitchFamily="34" charset="0"/>
              </a:rPr>
              <a:t> </a:t>
            </a:r>
            <a:r>
              <a:rPr lang="en-US" sz="1100" baseline="0" dirty="0">
                <a:latin typeface="Bahnschrift" panose="020B0502040204020203" pitchFamily="34" charset="0"/>
              </a:rPr>
              <a:t>of 49</a:t>
            </a: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74"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S PGothic" panose="020B0600070205080204" pitchFamily="34" charset="-128"/>
          <a:ea typeface="MS PGothic" panose="020B060007020508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132055" y="1021248"/>
            <a:ext cx="6680400" cy="11621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dirty="0">
                <a:solidFill>
                  <a:srgbClr val="00B0F0"/>
                </a:solidFill>
              </a:rPr>
              <a:t>Smart Table</a:t>
            </a:r>
            <a:br>
              <a:rPr lang="en" dirty="0"/>
            </a:br>
            <a:endParaRPr dirty="0"/>
          </a:p>
        </p:txBody>
      </p:sp>
      <p:sp>
        <p:nvSpPr>
          <p:cNvPr id="4" name="Rectangle 3"/>
          <p:cNvSpPr/>
          <p:nvPr/>
        </p:nvSpPr>
        <p:spPr>
          <a:xfrm>
            <a:off x="6022244" y="2909395"/>
            <a:ext cx="2806700" cy="1877437"/>
          </a:xfrm>
          <a:prstGeom prst="rect">
            <a:avLst/>
          </a:prstGeom>
        </p:spPr>
        <p:txBody>
          <a:bodyPr wrap="square">
            <a:spAutoFit/>
          </a:bodyPr>
          <a:lstStyle/>
          <a:p>
            <a:pPr marL="0" indent="0">
              <a:buNone/>
            </a:pPr>
            <a:r>
              <a:rPr lang="en-US" sz="2400" b="1" dirty="0">
                <a:solidFill>
                  <a:schemeClr val="accent2"/>
                </a:solidFill>
                <a:latin typeface="Bahnschrift" panose="020B0502040204020203" pitchFamily="34" charset="0"/>
              </a:rPr>
              <a:t>Group 16</a:t>
            </a:r>
          </a:p>
          <a:p>
            <a:pPr marL="0" indent="0">
              <a:buNone/>
            </a:pPr>
            <a:endParaRPr lang="en-US" sz="2000" b="1" dirty="0">
              <a:solidFill>
                <a:schemeClr val="accent2"/>
              </a:solidFill>
              <a:latin typeface="Bahnschrift" panose="020B0502040204020203" pitchFamily="34" charset="0"/>
            </a:endParaRPr>
          </a:p>
          <a:p>
            <a:r>
              <a:rPr lang="en-US" sz="1800" dirty="0">
                <a:solidFill>
                  <a:schemeClr val="accent2"/>
                </a:solidFill>
                <a:latin typeface="Bahnschrift" panose="020B0502040204020203" pitchFamily="34" charset="0"/>
              </a:rPr>
              <a:t>Christopher Corley </a:t>
            </a:r>
          </a:p>
          <a:p>
            <a:r>
              <a:rPr lang="en-US" sz="1800" dirty="0">
                <a:solidFill>
                  <a:schemeClr val="accent2"/>
                </a:solidFill>
                <a:latin typeface="Bahnschrift" panose="020B0502040204020203" pitchFamily="34" charset="0"/>
              </a:rPr>
              <a:t>Theodore Cox	</a:t>
            </a:r>
          </a:p>
          <a:p>
            <a:r>
              <a:rPr lang="en-US" sz="1800" dirty="0">
                <a:solidFill>
                  <a:schemeClr val="accent2"/>
                </a:solidFill>
                <a:latin typeface="Bahnschrift" panose="020B0502040204020203" pitchFamily="34" charset="0"/>
              </a:rPr>
              <a:t>Dhaval Desai</a:t>
            </a:r>
          </a:p>
          <a:p>
            <a:r>
              <a:rPr lang="en-US" sz="1800" dirty="0">
                <a:solidFill>
                  <a:schemeClr val="accent2"/>
                </a:solidFill>
                <a:latin typeface="Bahnschrift" panose="020B0502040204020203" pitchFamily="34" charset="0"/>
              </a:rPr>
              <a:t>Mikey Garrity</a:t>
            </a:r>
          </a:p>
        </p:txBody>
      </p:sp>
      <p:pic>
        <p:nvPicPr>
          <p:cNvPr id="8" name="picture"/>
          <p:cNvPicPr/>
          <p:nvPr/>
        </p:nvPicPr>
        <p:blipFill>
          <a:blip r:embed="rId3">
            <a:extLst>
              <a:ext uri="{28A0092B-C50C-407E-A947-70E740481C1C}">
                <a14:useLocalDpi xmlns:a14="http://schemas.microsoft.com/office/drawing/2010/main" val="0"/>
              </a:ext>
            </a:extLst>
          </a:blip>
          <a:stretch>
            <a:fillRect/>
          </a:stretch>
        </p:blipFill>
        <p:spPr>
          <a:xfrm>
            <a:off x="863401" y="2478900"/>
            <a:ext cx="3888740" cy="41567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B0F2-7DD2-4FC4-ADDB-A9483F5F7074}"/>
              </a:ext>
            </a:extLst>
          </p:cNvPr>
          <p:cNvSpPr>
            <a:spLocks noGrp="1"/>
          </p:cNvSpPr>
          <p:nvPr>
            <p:ph type="title"/>
          </p:nvPr>
        </p:nvSpPr>
        <p:spPr/>
        <p:txBody>
          <a:bodyPr/>
          <a:lstStyle/>
          <a:p>
            <a:r>
              <a:rPr lang="en-US" b="1" dirty="0">
                <a:solidFill>
                  <a:srgbClr val="00B0F0"/>
                </a:solidFill>
              </a:rPr>
              <a:t>High Level Schematic Diagram</a:t>
            </a:r>
          </a:p>
        </p:txBody>
      </p:sp>
      <p:pic>
        <p:nvPicPr>
          <p:cNvPr id="4" name="Picture 3">
            <a:extLst>
              <a:ext uri="{FF2B5EF4-FFF2-40B4-BE49-F238E27FC236}">
                <a16:creationId xmlns:a16="http://schemas.microsoft.com/office/drawing/2014/main" id="{7E4413A9-6BFB-4695-BA1A-BC99699FDD10}"/>
              </a:ext>
            </a:extLst>
          </p:cNvPr>
          <p:cNvPicPr>
            <a:picLocks noChangeAspect="1"/>
          </p:cNvPicPr>
          <p:nvPr/>
        </p:nvPicPr>
        <p:blipFill>
          <a:blip r:embed="rId3"/>
          <a:stretch>
            <a:fillRect/>
          </a:stretch>
        </p:blipFill>
        <p:spPr>
          <a:xfrm>
            <a:off x="451008" y="1320681"/>
            <a:ext cx="8241983" cy="4929623"/>
          </a:xfrm>
          <a:prstGeom prst="rect">
            <a:avLst/>
          </a:prstGeom>
          <a:ln w="38100" cap="sq">
            <a:solidFill>
              <a:srgbClr val="CCCCCC"/>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EB54D383-7C0C-4029-AAAC-081617E4C4A8}"/>
              </a:ext>
            </a:extLst>
          </p:cNvPr>
          <p:cNvSpPr txBox="1"/>
          <p:nvPr/>
        </p:nvSpPr>
        <p:spPr>
          <a:xfrm>
            <a:off x="86700" y="6532832"/>
            <a:ext cx="463588" cy="307777"/>
          </a:xfrm>
          <a:prstGeom prst="rect">
            <a:avLst/>
          </a:prstGeom>
          <a:noFill/>
        </p:spPr>
        <p:txBody>
          <a:bodyPr wrap="none" rtlCol="0">
            <a:spAutoFit/>
          </a:bodyPr>
          <a:lstStyle/>
          <a:p>
            <a:r>
              <a:rPr lang="en-US" dirty="0"/>
              <a:t>DM</a:t>
            </a:r>
          </a:p>
        </p:txBody>
      </p:sp>
    </p:spTree>
    <p:extLst>
      <p:ext uri="{BB962C8B-B14F-4D97-AF65-F5344CB8AC3E}">
        <p14:creationId xmlns:p14="http://schemas.microsoft.com/office/powerpoint/2010/main" val="877407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31800" y="2334469"/>
            <a:ext cx="6680400" cy="2189061"/>
          </a:xfrm>
        </p:spPr>
        <p:txBody>
          <a:bodyPr/>
          <a:lstStyle/>
          <a:p>
            <a:r>
              <a:rPr lang="en-US" b="1" dirty="0">
                <a:solidFill>
                  <a:srgbClr val="2E3037"/>
                </a:solidFill>
              </a:rPr>
              <a:t>Subsystem Overview</a:t>
            </a:r>
          </a:p>
        </p:txBody>
      </p:sp>
    </p:spTree>
    <p:extLst>
      <p:ext uri="{BB962C8B-B14F-4D97-AF65-F5344CB8AC3E}">
        <p14:creationId xmlns:p14="http://schemas.microsoft.com/office/powerpoint/2010/main" val="3922311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00B0F0"/>
                </a:solidFill>
              </a:rPr>
              <a:t>Smart LED Subsystem</a:t>
            </a:r>
            <a:endParaRPr lang="en-US" b="1" dirty="0">
              <a:solidFill>
                <a:srgbClr val="00B0F0"/>
              </a:solidFill>
            </a:endParaRPr>
          </a:p>
        </p:txBody>
      </p:sp>
      <p:pic>
        <p:nvPicPr>
          <p:cNvPr id="12" name="Picture 11">
            <a:extLst>
              <a:ext uri="{FF2B5EF4-FFF2-40B4-BE49-F238E27FC236}">
                <a16:creationId xmlns:a16="http://schemas.microsoft.com/office/drawing/2014/main" id="{8F437704-7A10-4AD1-B29F-020001EE980A}"/>
              </a:ext>
            </a:extLst>
          </p:cNvPr>
          <p:cNvPicPr>
            <a:picLocks noChangeAspect="1"/>
          </p:cNvPicPr>
          <p:nvPr/>
        </p:nvPicPr>
        <p:blipFill>
          <a:blip r:embed="rId2"/>
          <a:stretch>
            <a:fillRect/>
          </a:stretch>
        </p:blipFill>
        <p:spPr>
          <a:xfrm>
            <a:off x="1578163" y="1157287"/>
            <a:ext cx="5987673" cy="4919663"/>
          </a:xfrm>
          <a:prstGeom prst="rect">
            <a:avLst/>
          </a:prstGeom>
          <a:ln w="38100" cap="sq">
            <a:solidFill>
              <a:srgbClr val="CCCCC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2830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0976-1335-4A91-9E85-F9B673AE8E40}"/>
              </a:ext>
            </a:extLst>
          </p:cNvPr>
          <p:cNvSpPr>
            <a:spLocks noGrp="1"/>
          </p:cNvSpPr>
          <p:nvPr>
            <p:ph type="title"/>
          </p:nvPr>
        </p:nvSpPr>
        <p:spPr/>
        <p:txBody>
          <a:bodyPr/>
          <a:lstStyle/>
          <a:p>
            <a:r>
              <a:rPr lang="en-US" b="1" dirty="0">
                <a:solidFill>
                  <a:srgbClr val="00B0F0"/>
                </a:solidFill>
              </a:rPr>
              <a:t>Smart LEDs</a:t>
            </a:r>
          </a:p>
        </p:txBody>
      </p:sp>
      <p:sp>
        <p:nvSpPr>
          <p:cNvPr id="3" name="Text Placeholder 2">
            <a:extLst>
              <a:ext uri="{FF2B5EF4-FFF2-40B4-BE49-F238E27FC236}">
                <a16:creationId xmlns:a16="http://schemas.microsoft.com/office/drawing/2014/main" id="{4C1D7362-D854-4DF9-96BA-36F437E72BAA}"/>
              </a:ext>
            </a:extLst>
          </p:cNvPr>
          <p:cNvSpPr>
            <a:spLocks noGrp="1"/>
          </p:cNvSpPr>
          <p:nvPr>
            <p:ph type="body" idx="1"/>
          </p:nvPr>
        </p:nvSpPr>
        <p:spPr>
          <a:xfrm>
            <a:off x="115625" y="1234078"/>
            <a:ext cx="4094535" cy="4967700"/>
          </a:xfrm>
        </p:spPr>
        <p:txBody>
          <a:bodyPr/>
          <a:lstStyle/>
          <a:p>
            <a:r>
              <a:rPr lang="en-US" dirty="0"/>
              <a:t>WS2812B LEDs: Best Choice</a:t>
            </a:r>
          </a:p>
          <a:p>
            <a:r>
              <a:rPr lang="en-US" dirty="0"/>
              <a:t>Used to Signal Waiters</a:t>
            </a:r>
          </a:p>
          <a:p>
            <a:r>
              <a:rPr lang="en-US" sz="2000" dirty="0">
                <a:solidFill>
                  <a:schemeClr val="bg1"/>
                </a:solidFill>
              </a:rPr>
              <a:t>Examples:</a:t>
            </a:r>
          </a:p>
          <a:p>
            <a:pPr lvl="1">
              <a:buClr>
                <a:schemeClr val="bg1"/>
              </a:buClr>
              <a:buFont typeface="Arial" panose="020B0604020202020204" pitchFamily="34" charset="0"/>
              <a:buChar char="-"/>
            </a:pPr>
            <a:r>
              <a:rPr lang="en-US" sz="1800" dirty="0">
                <a:solidFill>
                  <a:schemeClr val="bg1"/>
                </a:solidFill>
              </a:rPr>
              <a:t>If guest needs immediate attention (Red)</a:t>
            </a:r>
          </a:p>
          <a:p>
            <a:pPr lvl="1">
              <a:buClr>
                <a:schemeClr val="bg1"/>
              </a:buClr>
              <a:buFont typeface="Arial" panose="020B0604020202020204" pitchFamily="34" charset="0"/>
              <a:buChar char="-"/>
            </a:pPr>
            <a:r>
              <a:rPr lang="en-US" sz="1800" dirty="0">
                <a:solidFill>
                  <a:schemeClr val="bg1"/>
                </a:solidFill>
              </a:rPr>
              <a:t>When guests do not need assistance (Blue)</a:t>
            </a:r>
          </a:p>
          <a:p>
            <a:r>
              <a:rPr lang="en-US" dirty="0"/>
              <a:t>Provide ambient light</a:t>
            </a:r>
          </a:p>
          <a:p>
            <a:r>
              <a:rPr lang="en-US" dirty="0"/>
              <a:t>Used to welcome the guests when they are seated with a short light show</a:t>
            </a:r>
          </a:p>
        </p:txBody>
      </p:sp>
      <p:sp>
        <p:nvSpPr>
          <p:cNvPr id="6" name="TextBox 5">
            <a:extLst>
              <a:ext uri="{FF2B5EF4-FFF2-40B4-BE49-F238E27FC236}">
                <a16:creationId xmlns:a16="http://schemas.microsoft.com/office/drawing/2014/main" id="{C635E59C-23CD-40DB-9E6D-A65113ADF394}"/>
              </a:ext>
            </a:extLst>
          </p:cNvPr>
          <p:cNvSpPr txBox="1"/>
          <p:nvPr/>
        </p:nvSpPr>
        <p:spPr>
          <a:xfrm>
            <a:off x="86700" y="6532832"/>
            <a:ext cx="184731" cy="307777"/>
          </a:xfrm>
          <a:prstGeom prst="rect">
            <a:avLst/>
          </a:prstGeom>
          <a:noFill/>
        </p:spPr>
        <p:txBody>
          <a:bodyPr wrap="none" rtlCol="0">
            <a:spAutoFit/>
          </a:bodyPr>
          <a:lstStyle/>
          <a:p>
            <a:endParaRPr lang="en-US" dirty="0"/>
          </a:p>
        </p:txBody>
      </p:sp>
      <p:pic>
        <p:nvPicPr>
          <p:cNvPr id="1026" name="Picture 2" descr="Image result for electroluminescent adafruit">
            <a:extLst>
              <a:ext uri="{FF2B5EF4-FFF2-40B4-BE49-F238E27FC236}">
                <a16:creationId xmlns:a16="http://schemas.microsoft.com/office/drawing/2014/main" id="{5E23EBBB-33D4-4C9D-A0D8-E37E2DA22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707" y="1431234"/>
            <a:ext cx="2084806" cy="1609903"/>
          </a:xfrm>
          <a:prstGeom prst="rect">
            <a:avLst/>
          </a:prstGeom>
          <a:solidFill>
            <a:srgbClr val="FFFFFF">
              <a:shade val="85000"/>
            </a:srgbClr>
          </a:solidFill>
          <a:ln w="889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Image result for led strip old">
            <a:extLst>
              <a:ext uri="{FF2B5EF4-FFF2-40B4-BE49-F238E27FC236}">
                <a16:creationId xmlns:a16="http://schemas.microsoft.com/office/drawing/2014/main" id="{A2B98F1C-D7C5-453D-8D44-DE1268B8A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988" y="1431234"/>
            <a:ext cx="1824316" cy="1609903"/>
          </a:xfrm>
          <a:prstGeom prst="rect">
            <a:avLst/>
          </a:prstGeom>
          <a:solidFill>
            <a:srgbClr val="FFFFFF">
              <a:shade val="85000"/>
            </a:srgbClr>
          </a:solidFill>
          <a:ln w="889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Multiplication Sign 3">
            <a:extLst>
              <a:ext uri="{FF2B5EF4-FFF2-40B4-BE49-F238E27FC236}">
                <a16:creationId xmlns:a16="http://schemas.microsoft.com/office/drawing/2014/main" id="{1BFB94DF-ED60-48BD-8D34-F87B64CFCE70}"/>
              </a:ext>
            </a:extLst>
          </p:cNvPr>
          <p:cNvSpPr/>
          <p:nvPr/>
        </p:nvSpPr>
        <p:spPr>
          <a:xfrm>
            <a:off x="3953062" y="1095944"/>
            <a:ext cx="1564019" cy="133160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86CFCB35-DB50-442C-8209-819A0AFDA600}"/>
              </a:ext>
            </a:extLst>
          </p:cNvPr>
          <p:cNvSpPr/>
          <p:nvPr/>
        </p:nvSpPr>
        <p:spPr>
          <a:xfrm>
            <a:off x="6338644" y="1040348"/>
            <a:ext cx="1564019" cy="133160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Image result for ws2812">
            <a:extLst>
              <a:ext uri="{FF2B5EF4-FFF2-40B4-BE49-F238E27FC236}">
                <a16:creationId xmlns:a16="http://schemas.microsoft.com/office/drawing/2014/main" id="{57EAD9AF-3882-4173-A44E-E5D59D6E09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435" b="13896"/>
          <a:stretch/>
        </p:blipFill>
        <p:spPr bwMode="auto">
          <a:xfrm>
            <a:off x="4414988" y="3275982"/>
            <a:ext cx="4422525" cy="2925796"/>
          </a:xfrm>
          <a:prstGeom prst="rect">
            <a:avLst/>
          </a:prstGeom>
          <a:solidFill>
            <a:srgbClr val="FFFFFF">
              <a:shade val="85000"/>
            </a:srgbClr>
          </a:solidFill>
          <a:ln w="889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26458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lstStyle/>
          <a:p>
            <a:r>
              <a:rPr lang="en-US" b="1" dirty="0">
                <a:solidFill>
                  <a:srgbClr val="00B0F0"/>
                </a:solidFill>
              </a:rPr>
              <a:t>Smart LEDs</a:t>
            </a:r>
            <a:r>
              <a:rPr lang="en-US" b="1" dirty="0">
                <a:solidFill>
                  <a:srgbClr val="FF0000"/>
                </a:solidFill>
              </a:rPr>
              <a:t> </a:t>
            </a:r>
            <a:endParaRPr lang="en-US" b="1" dirty="0">
              <a:solidFill>
                <a:srgbClr val="00B0F0"/>
              </a:solidFill>
            </a:endParaRP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58652" y="1308100"/>
            <a:ext cx="3306900" cy="4967700"/>
          </a:xfrm>
        </p:spPr>
        <p:txBody>
          <a:bodyPr>
            <a:normAutofit/>
          </a:bodyPr>
          <a:lstStyle/>
          <a:p>
            <a:r>
              <a:rPr lang="en-US" dirty="0"/>
              <a:t>WS2812B: Modern 5V equivalent of addressable LEDs (12V)</a:t>
            </a:r>
          </a:p>
          <a:p>
            <a:r>
              <a:rPr lang="en-US" dirty="0"/>
              <a:t>1 Data Line - Internal Clock (Needs precise timing)</a:t>
            </a:r>
          </a:p>
          <a:p>
            <a:r>
              <a:rPr lang="en-US" dirty="0"/>
              <a:t>High Draw: 1-2 Amps Oscillating</a:t>
            </a:r>
          </a:p>
        </p:txBody>
      </p:sp>
      <p:pic>
        <p:nvPicPr>
          <p:cNvPr id="4" name="Picture 3">
            <a:extLst>
              <a:ext uri="{FF2B5EF4-FFF2-40B4-BE49-F238E27FC236}">
                <a16:creationId xmlns:a16="http://schemas.microsoft.com/office/drawing/2014/main" id="{F82A5DA3-B32C-3F48-B988-B0F6ACA8F808}"/>
              </a:ext>
            </a:extLst>
          </p:cNvPr>
          <p:cNvPicPr>
            <a:picLocks noChangeAspect="1"/>
          </p:cNvPicPr>
          <p:nvPr/>
        </p:nvPicPr>
        <p:blipFill>
          <a:blip r:embed="rId2"/>
          <a:stretch>
            <a:fillRect/>
          </a:stretch>
        </p:blipFill>
        <p:spPr>
          <a:xfrm>
            <a:off x="5821680" y="3383992"/>
            <a:ext cx="3075921" cy="2891808"/>
          </a:xfrm>
          <a:prstGeom prst="rect">
            <a:avLst/>
          </a:prstGeom>
          <a:solidFill>
            <a:srgbClr val="FFFFFF">
              <a:shade val="85000"/>
            </a:srgbClr>
          </a:solidFill>
          <a:ln w="889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7E3754A-C7A8-ED45-BA60-7A0666B5BFBB}"/>
              </a:ext>
            </a:extLst>
          </p:cNvPr>
          <p:cNvPicPr>
            <a:picLocks noChangeAspect="1"/>
          </p:cNvPicPr>
          <p:nvPr/>
        </p:nvPicPr>
        <p:blipFill>
          <a:blip r:embed="rId3"/>
          <a:stretch>
            <a:fillRect/>
          </a:stretch>
        </p:blipFill>
        <p:spPr>
          <a:xfrm>
            <a:off x="3618935" y="1084580"/>
            <a:ext cx="2719038" cy="2719038"/>
          </a:xfrm>
          <a:prstGeom prst="rect">
            <a:avLst/>
          </a:prstGeom>
          <a:solidFill>
            <a:srgbClr val="FFFFFF">
              <a:shade val="85000"/>
            </a:srgbClr>
          </a:solidFill>
          <a:ln w="889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Arrow Connector 5">
            <a:extLst>
              <a:ext uri="{FF2B5EF4-FFF2-40B4-BE49-F238E27FC236}">
                <a16:creationId xmlns:a16="http://schemas.microsoft.com/office/drawing/2014/main" id="{4C1C45D1-FB1C-499A-8B74-E4FB318842DD}"/>
              </a:ext>
            </a:extLst>
          </p:cNvPr>
          <p:cNvCxnSpPr>
            <a:cxnSpLocks/>
          </p:cNvCxnSpPr>
          <p:nvPr/>
        </p:nvCxnSpPr>
        <p:spPr>
          <a:xfrm flipV="1">
            <a:off x="4449452" y="3035431"/>
            <a:ext cx="529002" cy="1794465"/>
          </a:xfrm>
          <a:prstGeom prst="straightConnector1">
            <a:avLst/>
          </a:prstGeom>
          <a:ln w="730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A99D64A-03C5-4622-A70A-A84FFF3FB62A}"/>
              </a:ext>
            </a:extLst>
          </p:cNvPr>
          <p:cNvCxnSpPr>
            <a:cxnSpLocks/>
          </p:cNvCxnSpPr>
          <p:nvPr/>
        </p:nvCxnSpPr>
        <p:spPr>
          <a:xfrm flipH="1">
            <a:off x="4471690" y="1425116"/>
            <a:ext cx="2195120" cy="932105"/>
          </a:xfrm>
          <a:prstGeom prst="straightConnector1">
            <a:avLst/>
          </a:prstGeom>
          <a:ln w="730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658978-CC71-4AB5-8C46-CCFF42B25916}"/>
              </a:ext>
            </a:extLst>
          </p:cNvPr>
          <p:cNvCxnSpPr>
            <a:cxnSpLocks/>
          </p:cNvCxnSpPr>
          <p:nvPr/>
        </p:nvCxnSpPr>
        <p:spPr>
          <a:xfrm flipH="1">
            <a:off x="4978456" y="1408211"/>
            <a:ext cx="1795153" cy="897671"/>
          </a:xfrm>
          <a:prstGeom prst="straightConnector1">
            <a:avLst/>
          </a:prstGeom>
          <a:ln w="730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63DC94-65B3-4C71-AFDC-4C37664B6C6C}"/>
              </a:ext>
            </a:extLst>
          </p:cNvPr>
          <p:cNvCxnSpPr>
            <a:cxnSpLocks/>
          </p:cNvCxnSpPr>
          <p:nvPr/>
        </p:nvCxnSpPr>
        <p:spPr>
          <a:xfrm flipH="1">
            <a:off x="5307292" y="1346611"/>
            <a:ext cx="1522078" cy="1010610"/>
          </a:xfrm>
          <a:prstGeom prst="straightConnector1">
            <a:avLst/>
          </a:prstGeom>
          <a:ln w="730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7653B0E-4AA3-4B74-832F-0EC06F604E09}"/>
              </a:ext>
            </a:extLst>
          </p:cNvPr>
          <p:cNvSpPr txBox="1"/>
          <p:nvPr/>
        </p:nvSpPr>
        <p:spPr>
          <a:xfrm>
            <a:off x="6420762" y="1008101"/>
            <a:ext cx="1539930" cy="400110"/>
          </a:xfrm>
          <a:prstGeom prst="rect">
            <a:avLst/>
          </a:prstGeom>
          <a:solidFill>
            <a:srgbClr val="2E3037"/>
          </a:solidFill>
        </p:spPr>
        <p:txBody>
          <a:bodyPr wrap="square" rtlCol="0">
            <a:spAutoFit/>
          </a:bodyPr>
          <a:lstStyle/>
          <a:p>
            <a:r>
              <a:rPr lang="en-US" sz="2000" b="1" dirty="0">
                <a:solidFill>
                  <a:schemeClr val="bg1"/>
                </a:solidFill>
              </a:rPr>
              <a:t>RGB LEDs</a:t>
            </a:r>
          </a:p>
        </p:txBody>
      </p:sp>
      <p:sp>
        <p:nvSpPr>
          <p:cNvPr id="21" name="TextBox 20">
            <a:extLst>
              <a:ext uri="{FF2B5EF4-FFF2-40B4-BE49-F238E27FC236}">
                <a16:creationId xmlns:a16="http://schemas.microsoft.com/office/drawing/2014/main" id="{031A7E56-BDC4-4F93-B75A-BA1B1BDF67CC}"/>
              </a:ext>
            </a:extLst>
          </p:cNvPr>
          <p:cNvSpPr txBox="1"/>
          <p:nvPr/>
        </p:nvSpPr>
        <p:spPr>
          <a:xfrm>
            <a:off x="3767360" y="4639599"/>
            <a:ext cx="1813307" cy="400110"/>
          </a:xfrm>
          <a:prstGeom prst="rect">
            <a:avLst/>
          </a:prstGeom>
          <a:solidFill>
            <a:srgbClr val="2E3037"/>
          </a:solidFill>
        </p:spPr>
        <p:txBody>
          <a:bodyPr wrap="square" rtlCol="0">
            <a:spAutoFit/>
          </a:bodyPr>
          <a:lstStyle/>
          <a:p>
            <a:r>
              <a:rPr lang="en-US" sz="2000" b="1" dirty="0">
                <a:solidFill>
                  <a:schemeClr val="bg1"/>
                </a:solidFill>
              </a:rPr>
              <a:t>IC (Clock)</a:t>
            </a:r>
          </a:p>
        </p:txBody>
      </p:sp>
    </p:spTree>
    <p:extLst>
      <p:ext uri="{BB962C8B-B14F-4D97-AF65-F5344CB8AC3E}">
        <p14:creationId xmlns:p14="http://schemas.microsoft.com/office/powerpoint/2010/main" val="2708364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2A0411-39D2-4A6C-A34F-0C24396DA75C}"/>
              </a:ext>
            </a:extLst>
          </p:cNvPr>
          <p:cNvSpPr/>
          <p:nvPr/>
        </p:nvSpPr>
        <p:spPr>
          <a:xfrm>
            <a:off x="624114" y="1320260"/>
            <a:ext cx="7736114" cy="4808489"/>
          </a:xfrm>
          <a:prstGeom prst="rect">
            <a:avLst/>
          </a:prstGeom>
          <a:ln>
            <a:solidFill>
              <a:srgbClr val="CCCCCC"/>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itle 1">
            <a:extLst>
              <a:ext uri="{FF2B5EF4-FFF2-40B4-BE49-F238E27FC236}">
                <a16:creationId xmlns:a16="http://schemas.microsoft.com/office/drawing/2014/main" id="{78621BA7-9735-024D-B5E2-38CC8F79DC36}"/>
              </a:ext>
            </a:extLst>
          </p:cNvPr>
          <p:cNvSpPr>
            <a:spLocks noGrp="1"/>
          </p:cNvSpPr>
          <p:nvPr>
            <p:ph type="title"/>
          </p:nvPr>
        </p:nvSpPr>
        <p:spPr/>
        <p:txBody>
          <a:bodyPr>
            <a:normAutofit/>
          </a:bodyPr>
          <a:lstStyle/>
          <a:p>
            <a:r>
              <a:rPr lang="en-US" sz="3000" b="1" dirty="0">
                <a:solidFill>
                  <a:srgbClr val="00B0F0"/>
                </a:solidFill>
              </a:rPr>
              <a:t>Information Display Subsystem</a:t>
            </a:r>
          </a:p>
        </p:txBody>
      </p:sp>
      <p:pic>
        <p:nvPicPr>
          <p:cNvPr id="5" name="Picture 4">
            <a:extLst>
              <a:ext uri="{FF2B5EF4-FFF2-40B4-BE49-F238E27FC236}">
                <a16:creationId xmlns:a16="http://schemas.microsoft.com/office/drawing/2014/main" id="{96197585-1328-4DCA-A4DB-132C1E87935A}"/>
              </a:ext>
            </a:extLst>
          </p:cNvPr>
          <p:cNvPicPr>
            <a:picLocks noChangeAspect="1"/>
          </p:cNvPicPr>
          <p:nvPr/>
        </p:nvPicPr>
        <p:blipFill>
          <a:blip r:embed="rId3"/>
          <a:stretch>
            <a:fillRect/>
          </a:stretch>
        </p:blipFill>
        <p:spPr>
          <a:xfrm>
            <a:off x="1398360" y="1510037"/>
            <a:ext cx="5099753" cy="4428933"/>
          </a:xfrm>
          <a:prstGeom prst="rect">
            <a:avLst/>
          </a:prstGeom>
        </p:spPr>
      </p:pic>
    </p:spTree>
    <p:extLst>
      <p:ext uri="{BB962C8B-B14F-4D97-AF65-F5344CB8AC3E}">
        <p14:creationId xmlns:p14="http://schemas.microsoft.com/office/powerpoint/2010/main" val="2392344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Information Display PCB Topology</a:t>
            </a:r>
          </a:p>
        </p:txBody>
      </p:sp>
      <p:grpSp>
        <p:nvGrpSpPr>
          <p:cNvPr id="14" name="Group 13">
            <a:extLst>
              <a:ext uri="{FF2B5EF4-FFF2-40B4-BE49-F238E27FC236}">
                <a16:creationId xmlns:a16="http://schemas.microsoft.com/office/drawing/2014/main" id="{3116BBC4-73D5-41BA-93D8-3AEAFAC7C26B}"/>
              </a:ext>
            </a:extLst>
          </p:cNvPr>
          <p:cNvGrpSpPr/>
          <p:nvPr/>
        </p:nvGrpSpPr>
        <p:grpSpPr>
          <a:xfrm>
            <a:off x="1819864" y="1329344"/>
            <a:ext cx="5504271" cy="4822307"/>
            <a:chOff x="3456375" y="1469044"/>
            <a:chExt cx="5504271" cy="4822307"/>
          </a:xfrm>
        </p:grpSpPr>
        <p:grpSp>
          <p:nvGrpSpPr>
            <p:cNvPr id="4" name="Group 3">
              <a:extLst>
                <a:ext uri="{FF2B5EF4-FFF2-40B4-BE49-F238E27FC236}">
                  <a16:creationId xmlns:a16="http://schemas.microsoft.com/office/drawing/2014/main" id="{E18A93E4-2B68-6441-952D-64CAC968E8A2}"/>
                </a:ext>
              </a:extLst>
            </p:cNvPr>
            <p:cNvGrpSpPr/>
            <p:nvPr/>
          </p:nvGrpSpPr>
          <p:grpSpPr>
            <a:xfrm>
              <a:off x="3456375" y="1469044"/>
              <a:ext cx="5504271" cy="4822307"/>
              <a:chOff x="95250" y="1395664"/>
              <a:chExt cx="7531434" cy="6858000"/>
            </a:xfrm>
          </p:grpSpPr>
          <p:pic>
            <p:nvPicPr>
              <p:cNvPr id="6" name="Picture 5">
                <a:extLst>
                  <a:ext uri="{FF2B5EF4-FFF2-40B4-BE49-F238E27FC236}">
                    <a16:creationId xmlns:a16="http://schemas.microsoft.com/office/drawing/2014/main" id="{77E707AE-5804-864B-96B8-8653BB04EF4B}"/>
                  </a:ext>
                </a:extLst>
              </p:cNvPr>
              <p:cNvPicPr>
                <a:picLocks noChangeAspect="1"/>
              </p:cNvPicPr>
              <p:nvPr/>
            </p:nvPicPr>
            <p:blipFill>
              <a:blip r:embed="rId2"/>
              <a:stretch>
                <a:fillRect/>
              </a:stretch>
            </p:blipFill>
            <p:spPr>
              <a:xfrm>
                <a:off x="595470" y="1395664"/>
                <a:ext cx="7031214" cy="6858000"/>
              </a:xfrm>
              <a:prstGeom prst="rect">
                <a:avLst/>
              </a:prstGeom>
            </p:spPr>
          </p:pic>
          <p:pic>
            <p:nvPicPr>
              <p:cNvPr id="7" name="Picture 6">
                <a:extLst>
                  <a:ext uri="{FF2B5EF4-FFF2-40B4-BE49-F238E27FC236}">
                    <a16:creationId xmlns:a16="http://schemas.microsoft.com/office/drawing/2014/main" id="{053E37CB-CF37-0941-A450-1CF906AA5F4C}"/>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8" name="Picture 7">
                <a:extLst>
                  <a:ext uri="{FF2B5EF4-FFF2-40B4-BE49-F238E27FC236}">
                    <a16:creationId xmlns:a16="http://schemas.microsoft.com/office/drawing/2014/main" id="{24F92F3E-427D-BE4A-B55D-F20D437E6937}"/>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10" name="Rectangle 9">
              <a:extLst>
                <a:ext uri="{FF2B5EF4-FFF2-40B4-BE49-F238E27FC236}">
                  <a16:creationId xmlns:a16="http://schemas.microsoft.com/office/drawing/2014/main" id="{268DF52E-30E3-48DF-818F-F2000911C935}"/>
                </a:ext>
              </a:extLst>
            </p:cNvPr>
            <p:cNvSpPr/>
            <p:nvPr/>
          </p:nvSpPr>
          <p:spPr>
            <a:xfrm>
              <a:off x="3821957" y="5619881"/>
              <a:ext cx="1410444" cy="503520"/>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3BBCFC9-F138-4131-A88F-6D71050F8858}"/>
                </a:ext>
              </a:extLst>
            </p:cNvPr>
            <p:cNvSpPr/>
            <p:nvPr/>
          </p:nvSpPr>
          <p:spPr>
            <a:xfrm>
              <a:off x="5499100" y="3788286"/>
              <a:ext cx="914400" cy="885313"/>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08748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021E-AF3D-4A29-9B50-D0C88C088D15}"/>
              </a:ext>
            </a:extLst>
          </p:cNvPr>
          <p:cNvSpPr>
            <a:spLocks noGrp="1"/>
          </p:cNvSpPr>
          <p:nvPr>
            <p:ph type="title"/>
          </p:nvPr>
        </p:nvSpPr>
        <p:spPr/>
        <p:txBody>
          <a:bodyPr/>
          <a:lstStyle/>
          <a:p>
            <a:r>
              <a:rPr lang="en-US" b="1" dirty="0">
                <a:solidFill>
                  <a:srgbClr val="00B0F0"/>
                </a:solidFill>
              </a:rPr>
              <a:t>Information Display</a:t>
            </a:r>
          </a:p>
        </p:txBody>
      </p:sp>
      <p:sp>
        <p:nvSpPr>
          <p:cNvPr id="3" name="Text Placeholder 2">
            <a:extLst>
              <a:ext uri="{FF2B5EF4-FFF2-40B4-BE49-F238E27FC236}">
                <a16:creationId xmlns:a16="http://schemas.microsoft.com/office/drawing/2014/main" id="{AC610190-46C2-4C07-A415-7206AC384487}"/>
              </a:ext>
            </a:extLst>
          </p:cNvPr>
          <p:cNvSpPr>
            <a:spLocks noGrp="1"/>
          </p:cNvSpPr>
          <p:nvPr>
            <p:ph type="body" idx="1"/>
          </p:nvPr>
        </p:nvSpPr>
        <p:spPr>
          <a:xfrm>
            <a:off x="149475" y="1155700"/>
            <a:ext cx="5016885" cy="4967700"/>
          </a:xfrm>
        </p:spPr>
        <p:txBody>
          <a:bodyPr/>
          <a:lstStyle/>
          <a:p>
            <a:r>
              <a:rPr lang="en-US" dirty="0"/>
              <a:t>Provides the ability to present text strings to the tables guests using the LCD screen</a:t>
            </a:r>
          </a:p>
          <a:p>
            <a:r>
              <a:rPr lang="en-US" dirty="0"/>
              <a:t>“Welcome! Your server will be with you shortly.”</a:t>
            </a:r>
          </a:p>
          <a:p>
            <a:r>
              <a:rPr lang="en-US" dirty="0"/>
              <a:t>Presents daily specials to the customers from the menu</a:t>
            </a:r>
          </a:p>
          <a:p>
            <a:r>
              <a:rPr lang="en-US" dirty="0"/>
              <a:t>Uses a custom designed capactive touch board to allow the guests to call for the server’s assistance</a:t>
            </a:r>
          </a:p>
          <a:p>
            <a:pPr marL="63500" indent="0">
              <a:buNone/>
            </a:pPr>
            <a:endParaRPr lang="en-US" dirty="0"/>
          </a:p>
        </p:txBody>
      </p:sp>
      <p:pic>
        <p:nvPicPr>
          <p:cNvPr id="5" name="Picture 4">
            <a:extLst>
              <a:ext uri="{FF2B5EF4-FFF2-40B4-BE49-F238E27FC236}">
                <a16:creationId xmlns:a16="http://schemas.microsoft.com/office/drawing/2014/main" id="{6C628EE0-F3E8-46E8-93CC-52D96BE2CD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5" b="97458" l="9537" r="94823">
                        <a14:foregroundMark x1="15804" y1="6215" x2="70027" y2="12147"/>
                        <a14:foregroundMark x1="70027" y1="12147" x2="85014" y2="11017"/>
                        <a14:foregroundMark x1="85014" y1="11017" x2="95095" y2="22599"/>
                        <a14:foregroundMark x1="95095" y1="22599" x2="93733" y2="52825"/>
                        <a14:foregroundMark x1="93733" y1="52825" x2="57493" y2="51412"/>
                        <a14:foregroundMark x1="11444" y1="5085" x2="25341" y2="3672"/>
                        <a14:foregroundMark x1="25341" y1="3672" x2="82016" y2="7345"/>
                        <a14:foregroundMark x1="82016" y1="7345" x2="91553" y2="5932"/>
                        <a14:foregroundMark x1="12262" y1="4802" x2="9537" y2="3107"/>
                        <a14:foregroundMark x1="42779" y1="2825" x2="42779" y2="2825"/>
                        <a14:foregroundMark x1="46049" y1="2542" x2="46049" y2="2542"/>
                        <a14:foregroundMark x1="49319" y1="3390" x2="49319" y2="3390"/>
                        <a14:foregroundMark x1="53678" y1="1977" x2="28065" y2="2825"/>
                        <a14:foregroundMark x1="95095" y1="2825" x2="94823" y2="4520"/>
                        <a14:foregroundMark x1="37875" y1="88418" x2="27520" y2="78249"/>
                        <a14:foregroundMark x1="27520" y1="78249" x2="38147" y2="67797"/>
                        <a14:foregroundMark x1="38147" y1="67797" x2="54496" y2="67232"/>
                        <a14:foregroundMark x1="54496" y1="67232" x2="68937" y2="70904"/>
                        <a14:foregroundMark x1="68937" y1="70904" x2="74932" y2="84746"/>
                        <a14:foregroundMark x1="74932" y1="84746" x2="42507" y2="90395"/>
                        <a14:foregroundMark x1="42507" y1="90395" x2="31880" y2="84181"/>
                        <a14:foregroundMark x1="47139" y1="63277" x2="68937" y2="67797"/>
                        <a14:foregroundMark x1="72207" y1="67514" x2="72207" y2="67514"/>
                        <a14:foregroundMark x1="79837" y1="72881" x2="79837" y2="72881"/>
                        <a14:foregroundMark x1="82561" y1="74576" x2="82561" y2="74576"/>
                        <a14:foregroundMark x1="84196" y1="82203" x2="72207" y2="92090"/>
                        <a14:foregroundMark x1="72207" y1="92090" x2="57221" y2="96893"/>
                        <a14:foregroundMark x1="57221" y1="96893" x2="41417" y2="95480"/>
                        <a14:foregroundMark x1="41417" y1="95480" x2="28065" y2="90395"/>
                        <a14:foregroundMark x1="28065" y1="90395" x2="23706" y2="75706"/>
                        <a14:foregroundMark x1="23706" y1="75706" x2="28338" y2="71751"/>
                        <a14:foregroundMark x1="45232" y1="64689" x2="26975" y2="68362"/>
                        <a14:foregroundMark x1="27793" y1="92655" x2="42507" y2="96045"/>
                        <a14:foregroundMark x1="42507" y1="96045" x2="70027" y2="93503"/>
                        <a14:foregroundMark x1="35150" y1="96328" x2="35150" y2="96328"/>
                        <a14:foregroundMark x1="40599" y1="97458" x2="40599" y2="97458"/>
                        <a14:foregroundMark x1="61308" y1="97458" x2="68392" y2="94350"/>
                        <a14:foregroundMark x1="37330" y1="81638" x2="33515" y2="80226"/>
                        <a14:foregroundMark x1="35150" y1="96045" x2="35150" y2="96045"/>
                        <a14:foregroundMark x1="34060" y1="96328" x2="34060" y2="96328"/>
                        <a14:foregroundMark x1="15531" y1="3390" x2="22888" y2="4520"/>
                      </a14:backgroundRemoval>
                    </a14:imgEffect>
                  </a14:imgLayer>
                </a14:imgProps>
              </a:ext>
            </a:extLst>
          </a:blip>
          <a:stretch>
            <a:fillRect/>
          </a:stretch>
        </p:blipFill>
        <p:spPr>
          <a:xfrm>
            <a:off x="5426392" y="2181935"/>
            <a:ext cx="3495675" cy="3371850"/>
          </a:xfrm>
          <a:prstGeom prst="rect">
            <a:avLst/>
          </a:prstGeom>
        </p:spPr>
      </p:pic>
      <p:sp>
        <p:nvSpPr>
          <p:cNvPr id="6" name="TextBox 5">
            <a:extLst>
              <a:ext uri="{FF2B5EF4-FFF2-40B4-BE49-F238E27FC236}">
                <a16:creationId xmlns:a16="http://schemas.microsoft.com/office/drawing/2014/main" id="{6F4E100E-7BD3-4725-97A0-1DA3D79232C7}"/>
              </a:ext>
            </a:extLst>
          </p:cNvPr>
          <p:cNvSpPr txBox="1"/>
          <p:nvPr/>
        </p:nvSpPr>
        <p:spPr>
          <a:xfrm>
            <a:off x="6196011" y="2933410"/>
            <a:ext cx="2156460" cy="523220"/>
          </a:xfrm>
          <a:prstGeom prst="rect">
            <a:avLst/>
          </a:prstGeom>
          <a:noFill/>
        </p:spPr>
        <p:txBody>
          <a:bodyPr wrap="square" rtlCol="0">
            <a:spAutoFit/>
          </a:bodyPr>
          <a:lstStyle/>
          <a:p>
            <a:pPr algn="ctr"/>
            <a:r>
              <a:rPr lang="en-US" dirty="0">
                <a:solidFill>
                  <a:schemeClr val="bg1"/>
                </a:solidFill>
              </a:rPr>
              <a:t>Welcome! Your server will be with you shortly.</a:t>
            </a:r>
          </a:p>
        </p:txBody>
      </p:sp>
      <p:sp>
        <p:nvSpPr>
          <p:cNvPr id="8" name="TextBox 7">
            <a:extLst>
              <a:ext uri="{FF2B5EF4-FFF2-40B4-BE49-F238E27FC236}">
                <a16:creationId xmlns:a16="http://schemas.microsoft.com/office/drawing/2014/main" id="{4FDFC559-CE18-41AA-A55B-80DB10014916}"/>
              </a:ext>
            </a:extLst>
          </p:cNvPr>
          <p:cNvSpPr txBox="1"/>
          <p:nvPr/>
        </p:nvSpPr>
        <p:spPr>
          <a:xfrm>
            <a:off x="6027121" y="1742109"/>
            <a:ext cx="2294218" cy="307777"/>
          </a:xfrm>
          <a:prstGeom prst="rect">
            <a:avLst/>
          </a:prstGeom>
          <a:noFill/>
        </p:spPr>
        <p:txBody>
          <a:bodyPr wrap="none" rtlCol="0">
            <a:spAutoFit/>
          </a:bodyPr>
          <a:lstStyle/>
          <a:p>
            <a:r>
              <a:rPr lang="en-US" dirty="0" err="1">
                <a:solidFill>
                  <a:schemeClr val="bg1"/>
                </a:solidFill>
              </a:rPr>
              <a:t>Smraza</a:t>
            </a:r>
            <a:r>
              <a:rPr lang="en-US" dirty="0">
                <a:solidFill>
                  <a:schemeClr val="bg1"/>
                </a:solidFill>
              </a:rPr>
              <a:t> 2004 LCD Module</a:t>
            </a:r>
          </a:p>
        </p:txBody>
      </p:sp>
    </p:spTree>
    <p:extLst>
      <p:ext uri="{BB962C8B-B14F-4D97-AF65-F5344CB8AC3E}">
        <p14:creationId xmlns:p14="http://schemas.microsoft.com/office/powerpoint/2010/main" val="333462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Design Rationale: Which LCD Type?</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55700"/>
            <a:ext cx="2556018" cy="4967700"/>
          </a:xfrm>
        </p:spPr>
        <p:txBody>
          <a:bodyPr>
            <a:normAutofit fontScale="92500" lnSpcReduction="20000"/>
          </a:bodyPr>
          <a:lstStyle/>
          <a:p>
            <a:r>
              <a:rPr lang="en-US" dirty="0"/>
              <a:t>Considered TFT LCD but needs more robust hardware to drive pixels</a:t>
            </a:r>
          </a:p>
          <a:p>
            <a:r>
              <a:rPr lang="en-US" dirty="0"/>
              <a:t>OLED looks nice but is more expensive, also life expectancy is lower</a:t>
            </a:r>
          </a:p>
          <a:p>
            <a:r>
              <a:rPr lang="en-US" dirty="0"/>
              <a:t>LED Matrix was too big and not high enough resolution</a:t>
            </a:r>
          </a:p>
          <a:p>
            <a:r>
              <a:rPr lang="en-US" dirty="0"/>
              <a:t>Realization that a simple character display was plenty adequate</a:t>
            </a:r>
          </a:p>
          <a:p>
            <a:pPr marL="63500" indent="0">
              <a:buNone/>
            </a:pPr>
            <a:endParaRPr lang="en-US" dirty="0"/>
          </a:p>
        </p:txBody>
      </p:sp>
      <p:graphicFrame>
        <p:nvGraphicFramePr>
          <p:cNvPr id="2" name="Table 1">
            <a:extLst>
              <a:ext uri="{FF2B5EF4-FFF2-40B4-BE49-F238E27FC236}">
                <a16:creationId xmlns:a16="http://schemas.microsoft.com/office/drawing/2014/main" id="{93D6CABE-1669-4C8B-9E13-998B47C51442}"/>
              </a:ext>
            </a:extLst>
          </p:cNvPr>
          <p:cNvGraphicFramePr>
            <a:graphicFrameLocks noGrp="1"/>
          </p:cNvGraphicFramePr>
          <p:nvPr>
            <p:extLst>
              <p:ext uri="{D42A27DB-BD31-4B8C-83A1-F6EECF244321}">
                <p14:modId xmlns:p14="http://schemas.microsoft.com/office/powerpoint/2010/main" val="2218504002"/>
              </p:ext>
            </p:extLst>
          </p:nvPr>
        </p:nvGraphicFramePr>
        <p:xfrm>
          <a:off x="2705492" y="1271051"/>
          <a:ext cx="6120455" cy="5033903"/>
        </p:xfrm>
        <a:graphic>
          <a:graphicData uri="http://schemas.openxmlformats.org/drawingml/2006/table">
            <a:tbl>
              <a:tblPr bandRow="1">
                <a:tableStyleId>{284E427A-3D55-4303-BF80-6455036E1DE7}</a:tableStyleId>
              </a:tblPr>
              <a:tblGrid>
                <a:gridCol w="1390045">
                  <a:extLst>
                    <a:ext uri="{9D8B030D-6E8A-4147-A177-3AD203B41FA5}">
                      <a16:colId xmlns:a16="http://schemas.microsoft.com/office/drawing/2014/main" val="2799726990"/>
                    </a:ext>
                  </a:extLst>
                </a:gridCol>
                <a:gridCol w="1246786">
                  <a:extLst>
                    <a:ext uri="{9D8B030D-6E8A-4147-A177-3AD203B41FA5}">
                      <a16:colId xmlns:a16="http://schemas.microsoft.com/office/drawing/2014/main" val="2295070457"/>
                    </a:ext>
                  </a:extLst>
                </a:gridCol>
                <a:gridCol w="1253169">
                  <a:extLst>
                    <a:ext uri="{9D8B030D-6E8A-4147-A177-3AD203B41FA5}">
                      <a16:colId xmlns:a16="http://schemas.microsoft.com/office/drawing/2014/main" val="1309982776"/>
                    </a:ext>
                  </a:extLst>
                </a:gridCol>
                <a:gridCol w="1122675">
                  <a:extLst>
                    <a:ext uri="{9D8B030D-6E8A-4147-A177-3AD203B41FA5}">
                      <a16:colId xmlns:a16="http://schemas.microsoft.com/office/drawing/2014/main" val="1120247096"/>
                    </a:ext>
                  </a:extLst>
                </a:gridCol>
                <a:gridCol w="1107780">
                  <a:extLst>
                    <a:ext uri="{9D8B030D-6E8A-4147-A177-3AD203B41FA5}">
                      <a16:colId xmlns:a16="http://schemas.microsoft.com/office/drawing/2014/main" val="3031085085"/>
                    </a:ext>
                  </a:extLst>
                </a:gridCol>
              </a:tblGrid>
              <a:tr h="418862">
                <a:tc>
                  <a:txBody>
                    <a:bodyPr/>
                    <a:lstStyle/>
                    <a:p>
                      <a:pPr marL="0" marR="0" algn="ctr">
                        <a:spcBef>
                          <a:spcPts val="0"/>
                        </a:spcBef>
                        <a:spcAft>
                          <a:spcPts val="0"/>
                        </a:spcAft>
                      </a:pPr>
                      <a:r>
                        <a:rPr lang="en-US" sz="1400" u="none" strike="noStrike" cap="none" dirty="0">
                          <a:sym typeface="Arial"/>
                        </a:rPr>
                        <a:t> </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TFT LCD</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OLED</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LED Matrix</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highlight>
                            <a:srgbClr val="00FF00"/>
                          </a:highlight>
                          <a:latin typeface="Bahnschrift" panose="020B0502040204020203" pitchFamily="34" charset="0"/>
                          <a:cs typeface="Arial"/>
                          <a:sym typeface="Arial"/>
                        </a:rPr>
                        <a:t>Character LCD</a:t>
                      </a:r>
                      <a:endParaRPr lang="en-US" sz="1400" b="1" i="0" u="none" strike="noStrike" cap="none" dirty="0">
                        <a:solidFill>
                          <a:schemeClr val="tx1"/>
                        </a:solidFill>
                        <a:highlight>
                          <a:srgbClr val="00FF00"/>
                        </a:highlight>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2748235294"/>
                  </a:ext>
                </a:extLst>
              </a:tr>
              <a:tr h="194060">
                <a:tc>
                  <a:txBody>
                    <a:bodyPr/>
                    <a:lstStyle/>
                    <a:p>
                      <a:pPr marL="0" marR="0" algn="just">
                        <a:spcBef>
                          <a:spcPts val="0"/>
                        </a:spcBef>
                        <a:spcAft>
                          <a:spcPts val="0"/>
                        </a:spcAft>
                      </a:pPr>
                      <a:r>
                        <a:rPr lang="en-US" sz="1400" u="none" strike="noStrike" cap="none" dirty="0">
                          <a:sym typeface="Arial"/>
                        </a:rPr>
                        <a:t>Cost</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$49.99</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$23.15</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$24.95</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$14.99</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2941110222"/>
                  </a:ext>
                </a:extLst>
              </a:tr>
              <a:tr h="491631">
                <a:tc>
                  <a:txBody>
                    <a:bodyPr/>
                    <a:lstStyle/>
                    <a:p>
                      <a:pPr marL="0" marR="0" algn="just">
                        <a:spcBef>
                          <a:spcPts val="0"/>
                        </a:spcBef>
                        <a:spcAft>
                          <a:spcPts val="0"/>
                        </a:spcAft>
                      </a:pPr>
                      <a:r>
                        <a:rPr lang="en-US" sz="1400" u="none" strike="noStrike" cap="none">
                          <a:sym typeface="Arial"/>
                        </a:rPr>
                        <a:t>Pixel Resolution</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480x272 Pixels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4x20 Characters</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16x32 LED Matrix</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4x20 Characters</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2974058113"/>
                  </a:ext>
                </a:extLst>
              </a:tr>
              <a:tr h="327754">
                <a:tc>
                  <a:txBody>
                    <a:bodyPr/>
                    <a:lstStyle/>
                    <a:p>
                      <a:pPr marL="0" marR="0" algn="just">
                        <a:spcBef>
                          <a:spcPts val="0"/>
                        </a:spcBef>
                        <a:spcAft>
                          <a:spcPts val="0"/>
                        </a:spcAft>
                      </a:pPr>
                      <a:r>
                        <a:rPr lang="en-US" sz="1400" u="none" strike="noStrike" cap="none">
                          <a:sym typeface="Arial"/>
                        </a:rPr>
                        <a:t>Viewing Area</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4.3” Diagonal</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3” x 1”</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7.6” x 3.8”</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3” x 1”</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3404000595"/>
                  </a:ext>
                </a:extLst>
              </a:tr>
              <a:tr h="194060">
                <a:tc>
                  <a:txBody>
                    <a:bodyPr/>
                    <a:lstStyle/>
                    <a:p>
                      <a:pPr marL="0" marR="0" algn="just">
                        <a:spcBef>
                          <a:spcPts val="0"/>
                        </a:spcBef>
                        <a:spcAft>
                          <a:spcPts val="0"/>
                        </a:spcAft>
                      </a:pPr>
                      <a:r>
                        <a:rPr lang="en-US" sz="1400" u="none" strike="noStrike" cap="none">
                          <a:sym typeface="Arial"/>
                        </a:rPr>
                        <a:t>Durability</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Average</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Low</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Low</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High</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593251570"/>
                  </a:ext>
                </a:extLst>
              </a:tr>
              <a:tr h="327754">
                <a:tc>
                  <a:txBody>
                    <a:bodyPr/>
                    <a:lstStyle/>
                    <a:p>
                      <a:pPr marL="0" marR="0" algn="just">
                        <a:spcBef>
                          <a:spcPts val="0"/>
                        </a:spcBef>
                        <a:spcAft>
                          <a:spcPts val="0"/>
                        </a:spcAft>
                      </a:pPr>
                      <a:r>
                        <a:rPr lang="en-US" sz="1400" u="none" strike="noStrike" cap="none">
                          <a:sym typeface="Arial"/>
                        </a:rPr>
                        <a:t>Life Expectancy</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~100,000 hr</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~14000 hr</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~50,000 </a:t>
                      </a:r>
                      <a:r>
                        <a:rPr lang="en-US" sz="1400" u="none" strike="noStrike" cap="none" dirty="0" err="1">
                          <a:sym typeface="Arial"/>
                        </a:rPr>
                        <a:t>hr</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~100,000 </a:t>
                      </a:r>
                      <a:r>
                        <a:rPr lang="en-US" sz="1400" b="1" i="0" u="none" strike="noStrike" cap="none" dirty="0" err="1">
                          <a:solidFill>
                            <a:schemeClr val="tx1"/>
                          </a:solidFill>
                          <a:latin typeface="Bahnschrift" panose="020B0502040204020203" pitchFamily="34" charset="0"/>
                          <a:cs typeface="Arial"/>
                          <a:sym typeface="Arial"/>
                        </a:rPr>
                        <a:t>hr</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3802915754"/>
                  </a:ext>
                </a:extLst>
              </a:tr>
              <a:tr h="194060">
                <a:tc>
                  <a:txBody>
                    <a:bodyPr/>
                    <a:lstStyle/>
                    <a:p>
                      <a:pPr marL="0" marR="0" algn="just">
                        <a:spcBef>
                          <a:spcPts val="0"/>
                        </a:spcBef>
                        <a:spcAft>
                          <a:spcPts val="0"/>
                        </a:spcAft>
                      </a:pPr>
                      <a:r>
                        <a:rPr lang="en-US" sz="1400" u="none" strike="noStrike" cap="none">
                          <a:sym typeface="Arial"/>
                        </a:rPr>
                        <a:t>Current Draw</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~65mA</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~55mA</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2.5A max</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~30mA</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2763655389"/>
                  </a:ext>
                </a:extLst>
              </a:tr>
              <a:tr h="491631">
                <a:tc>
                  <a:txBody>
                    <a:bodyPr/>
                    <a:lstStyle/>
                    <a:p>
                      <a:pPr marL="0" marR="0" algn="just">
                        <a:spcBef>
                          <a:spcPts val="0"/>
                        </a:spcBef>
                        <a:spcAft>
                          <a:spcPts val="0"/>
                        </a:spcAft>
                      </a:pPr>
                      <a:r>
                        <a:rPr lang="en-US" sz="1400" u="none" strike="noStrike" cap="none">
                          <a:sym typeface="Arial"/>
                        </a:rPr>
                        <a:t>Operating Voltage</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3.3V Logic, 12V Backlight</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5V</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5V</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5V</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4134161526"/>
                  </a:ext>
                </a:extLst>
              </a:tr>
              <a:tr h="655508">
                <a:tc>
                  <a:txBody>
                    <a:bodyPr/>
                    <a:lstStyle/>
                    <a:p>
                      <a:pPr marL="0" marR="0" algn="just">
                        <a:spcBef>
                          <a:spcPts val="0"/>
                        </a:spcBef>
                        <a:spcAft>
                          <a:spcPts val="0"/>
                        </a:spcAft>
                      </a:pPr>
                      <a:r>
                        <a:rPr lang="en-US" sz="1400" u="none" strike="noStrike" cap="none">
                          <a:sym typeface="Arial"/>
                        </a:rPr>
                        <a:t>Interface</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DOT-CLK</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4-bit Parallel, 8-bit Parallel, SPI</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12 Digital Pins</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I2C</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2619197455"/>
                  </a:ext>
                </a:extLst>
              </a:tr>
              <a:tr h="388121">
                <a:tc>
                  <a:txBody>
                    <a:bodyPr/>
                    <a:lstStyle/>
                    <a:p>
                      <a:pPr marL="0" marR="0" algn="just">
                        <a:spcBef>
                          <a:spcPts val="0"/>
                        </a:spcBef>
                        <a:spcAft>
                          <a:spcPts val="0"/>
                        </a:spcAft>
                      </a:pPr>
                      <a:r>
                        <a:rPr lang="en-US" sz="1400" u="none" strike="noStrike" cap="none">
                          <a:sym typeface="Arial"/>
                        </a:rPr>
                        <a:t>Display Type</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Pixel array</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Segmented</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Dot matrix array</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Segmented</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602809305"/>
                  </a:ext>
                </a:extLst>
              </a:tr>
              <a:tr h="327754">
                <a:tc>
                  <a:txBody>
                    <a:bodyPr/>
                    <a:lstStyle/>
                    <a:p>
                      <a:pPr marL="0" marR="0" algn="just">
                        <a:spcBef>
                          <a:spcPts val="0"/>
                        </a:spcBef>
                        <a:spcAft>
                          <a:spcPts val="0"/>
                        </a:spcAft>
                      </a:pPr>
                      <a:r>
                        <a:rPr lang="en-US" sz="1400" u="none" strike="noStrike" cap="none">
                          <a:sym typeface="Arial"/>
                        </a:rPr>
                        <a:t>Viewing Angles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6 o’clock</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175 degrees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150 degrees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150 degrees</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838150282"/>
                  </a:ext>
                </a:extLst>
              </a:tr>
              <a:tr h="388121">
                <a:tc>
                  <a:txBody>
                    <a:bodyPr/>
                    <a:lstStyle/>
                    <a:p>
                      <a:pPr marL="0" marR="0" algn="just">
                        <a:spcBef>
                          <a:spcPts val="0"/>
                        </a:spcBef>
                        <a:spcAft>
                          <a:spcPts val="0"/>
                        </a:spcAft>
                      </a:pPr>
                      <a:r>
                        <a:rPr lang="en-US" sz="1400" u="none" strike="noStrike" cap="none">
                          <a:sym typeface="Arial"/>
                        </a:rPr>
                        <a:t>Processing Overhead</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High</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Low</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Medium</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Low</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19173427"/>
                  </a:ext>
                </a:extLst>
              </a:tr>
              <a:tr h="491631">
                <a:tc>
                  <a:txBody>
                    <a:bodyPr/>
                    <a:lstStyle/>
                    <a:p>
                      <a:pPr marL="0" marR="0" algn="just">
                        <a:spcBef>
                          <a:spcPts val="0"/>
                        </a:spcBef>
                        <a:spcAft>
                          <a:spcPts val="0"/>
                        </a:spcAft>
                      </a:pPr>
                      <a:r>
                        <a:rPr lang="en-US" sz="1400" u="none" strike="noStrike" cap="none" dirty="0">
                          <a:sym typeface="Arial"/>
                        </a:rPr>
                        <a:t>Other Considerations</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Touch Capabilities</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dirty="0">
                          <a:sym typeface="Arial"/>
                        </a:rPr>
                        <a:t>Bright</a:t>
                      </a:r>
                      <a:endParaRPr lang="en-US" sz="1400" b="1" i="0" u="none" strike="noStrike" cap="none" dirty="0">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u="none" strike="noStrike" cap="none">
                          <a:sym typeface="Arial"/>
                        </a:rPr>
                        <a:t>Immersive</a:t>
                      </a:r>
                      <a:endParaRPr lang="en-US" sz="1400" b="1" i="0" u="none" strike="noStrike" cap="none">
                        <a:solidFill>
                          <a:schemeClr val="lt1"/>
                        </a:solidFill>
                        <a:latin typeface="+mn-lt"/>
                        <a:ea typeface="+mn-ea"/>
                        <a:cs typeface="+mn-cs"/>
                        <a:sym typeface="Arial"/>
                      </a:endParaRPr>
                    </a:p>
                  </a:txBody>
                  <a:tcPr marL="52779" marR="52779" marT="0" marB="0" anchor="ctr"/>
                </a:tc>
                <a:tc>
                  <a:txBody>
                    <a:bodyPr/>
                    <a:lstStyle/>
                    <a:p>
                      <a:pPr marL="0" marR="0" algn="ctr">
                        <a:spcBef>
                          <a:spcPts val="0"/>
                        </a:spcBef>
                        <a:spcAft>
                          <a:spcPts val="0"/>
                        </a:spcAft>
                      </a:pPr>
                      <a:r>
                        <a:rPr lang="en-US" sz="1400" b="1" i="0" u="none" strike="noStrike" cap="none" dirty="0">
                          <a:solidFill>
                            <a:schemeClr val="tx1"/>
                          </a:solidFill>
                          <a:latin typeface="Bahnschrift" panose="020B0502040204020203" pitchFamily="34" charset="0"/>
                          <a:cs typeface="Arial"/>
                          <a:sym typeface="Arial"/>
                        </a:rPr>
                        <a:t>Economical</a:t>
                      </a:r>
                      <a:endParaRPr lang="en-US" sz="1400" b="1" i="0" u="none" strike="noStrike" cap="none" dirty="0">
                        <a:solidFill>
                          <a:schemeClr val="tx1"/>
                        </a:solidFill>
                        <a:latin typeface="Bahnschrift" panose="020B0502040204020203" pitchFamily="34" charset="0"/>
                        <a:ea typeface="+mn-ea"/>
                        <a:cs typeface="Arial"/>
                        <a:sym typeface="Arial"/>
                      </a:endParaRPr>
                    </a:p>
                  </a:txBody>
                  <a:tcPr marL="52779" marR="52779" marT="0" marB="0" anchor="ctr"/>
                </a:tc>
                <a:extLst>
                  <a:ext uri="{0D108BD9-81ED-4DB2-BD59-A6C34878D82A}">
                    <a16:rowId xmlns:a16="http://schemas.microsoft.com/office/drawing/2014/main" val="2917948683"/>
                  </a:ext>
                </a:extLst>
              </a:tr>
            </a:tbl>
          </a:graphicData>
        </a:graphic>
      </p:graphicFrame>
    </p:spTree>
    <p:extLst>
      <p:ext uri="{BB962C8B-B14F-4D97-AF65-F5344CB8AC3E}">
        <p14:creationId xmlns:p14="http://schemas.microsoft.com/office/powerpoint/2010/main" val="340737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4E50A8-0614-4742-98A2-D621A241F6C7}"/>
              </a:ext>
            </a:extLst>
          </p:cNvPr>
          <p:cNvSpPr/>
          <p:nvPr/>
        </p:nvSpPr>
        <p:spPr>
          <a:xfrm>
            <a:off x="3119120" y="1452340"/>
            <a:ext cx="5894743" cy="4671060"/>
          </a:xfrm>
          <a:prstGeom prst="rect">
            <a:avLst/>
          </a:prstGeom>
          <a:solidFill>
            <a:srgbClr val="CCCCCC"/>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6A63B218-1858-4662-A6F2-74D177FE9B98}"/>
              </a:ext>
            </a:extLst>
          </p:cNvPr>
          <p:cNvSpPr>
            <a:spLocks noGrp="1"/>
          </p:cNvSpPr>
          <p:nvPr>
            <p:ph type="title"/>
          </p:nvPr>
        </p:nvSpPr>
        <p:spPr/>
        <p:txBody>
          <a:bodyPr/>
          <a:lstStyle/>
          <a:p>
            <a:r>
              <a:rPr lang="en-US" b="1" dirty="0">
                <a:solidFill>
                  <a:srgbClr val="00B0F0"/>
                </a:solidFill>
              </a:rPr>
              <a:t>Viewing Angle Analysis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3EE3F04-7610-4575-AE58-9FC62D63523A}"/>
                  </a:ext>
                </a:extLst>
              </p:cNvPr>
              <p:cNvSpPr>
                <a:spLocks noGrp="1"/>
              </p:cNvSpPr>
              <p:nvPr>
                <p:ph type="body" idx="1"/>
              </p:nvPr>
            </p:nvSpPr>
            <p:spPr>
              <a:xfrm>
                <a:off x="149475" y="1155700"/>
                <a:ext cx="2969644" cy="4967700"/>
              </a:xfrm>
            </p:spPr>
            <p:txBody>
              <a:bodyPr/>
              <a:lstStyle/>
              <a:p>
                <a:r>
                  <a:rPr lang="en-US" dirty="0"/>
                  <a:t>Some screen technology types have very poor viewing angles</a:t>
                </a:r>
              </a:p>
              <a:p>
                <a:r>
                  <a:rPr lang="en-US" dirty="0"/>
                  <a:t>Geometric analysis that shows the necessary viewing angles of the screen</a:t>
                </a:r>
              </a:p>
              <a:p>
                <a:r>
                  <a:rPr lang="en-US" dirty="0"/>
                  <a:t>122.5</a:t>
                </a:r>
                <a14:m>
                  <m:oMath xmlns:m="http://schemas.openxmlformats.org/officeDocument/2006/math">
                    <m:r>
                      <a:rPr lang="en-US" b="0" i="1" smtClean="0">
                        <a:latin typeface="Cambria Math" panose="02040503050406030204" pitchFamily="18" charset="0"/>
                      </a:rPr>
                      <m:t>°</m:t>
                    </m:r>
                  </m:oMath>
                </a14:m>
                <a:r>
                  <a:rPr lang="en-US" dirty="0"/>
                  <a:t> viewing angle or greater will be adequate for both guests to clearly see the text on the information display </a:t>
                </a:r>
              </a:p>
              <a:p>
                <a:endParaRPr lang="en-US" dirty="0"/>
              </a:p>
            </p:txBody>
          </p:sp>
        </mc:Choice>
        <mc:Fallback xmlns="">
          <p:sp>
            <p:nvSpPr>
              <p:cNvPr id="3" name="Text Placeholder 2">
                <a:extLst>
                  <a:ext uri="{FF2B5EF4-FFF2-40B4-BE49-F238E27FC236}">
                    <a16:creationId xmlns:a16="http://schemas.microsoft.com/office/drawing/2014/main" id="{73EE3F04-7610-4575-AE58-9FC62D63523A}"/>
                  </a:ext>
                </a:extLst>
              </p:cNvPr>
              <p:cNvSpPr>
                <a:spLocks noGrp="1" noRot="1" noChangeAspect="1" noMove="1" noResize="1" noEditPoints="1" noAdjustHandles="1" noChangeArrowheads="1" noChangeShapeType="1" noTextEdit="1"/>
              </p:cNvSpPr>
              <p:nvPr>
                <p:ph type="body" idx="1"/>
              </p:nvPr>
            </p:nvSpPr>
            <p:spPr>
              <a:xfrm>
                <a:off x="149475" y="1155700"/>
                <a:ext cx="2969644" cy="4967700"/>
              </a:xfrm>
              <a:blipFill>
                <a:blip r:embed="rId2"/>
                <a:stretch>
                  <a:fillRect l="-1282" r="-427" b="-153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3608F73-DABA-422B-BD11-AB9940369285}"/>
              </a:ext>
            </a:extLst>
          </p:cNvPr>
          <p:cNvPicPr>
            <a:picLocks noChangeAspect="1"/>
          </p:cNvPicPr>
          <p:nvPr/>
        </p:nvPicPr>
        <p:blipFill>
          <a:blip r:embed="rId3"/>
          <a:stretch>
            <a:fillRect/>
          </a:stretch>
        </p:blipFill>
        <p:spPr>
          <a:xfrm>
            <a:off x="3262088" y="2164943"/>
            <a:ext cx="5608806" cy="3523793"/>
          </a:xfrm>
          <a:prstGeom prst="rect">
            <a:avLst/>
          </a:prstGeom>
        </p:spPr>
      </p:pic>
      <p:sp>
        <p:nvSpPr>
          <p:cNvPr id="7" name="TextBox 6">
            <a:extLst>
              <a:ext uri="{FF2B5EF4-FFF2-40B4-BE49-F238E27FC236}">
                <a16:creationId xmlns:a16="http://schemas.microsoft.com/office/drawing/2014/main" id="{AF94EB31-4E30-DD4D-B992-4095384125A6}"/>
              </a:ext>
            </a:extLst>
          </p:cNvPr>
          <p:cNvSpPr txBox="1"/>
          <p:nvPr/>
        </p:nvSpPr>
        <p:spPr>
          <a:xfrm>
            <a:off x="86700" y="6532832"/>
            <a:ext cx="463588" cy="307777"/>
          </a:xfrm>
          <a:prstGeom prst="rect">
            <a:avLst/>
          </a:prstGeom>
          <a:noFill/>
        </p:spPr>
        <p:txBody>
          <a:bodyPr wrap="none" rtlCol="0">
            <a:spAutoFit/>
          </a:bodyPr>
          <a:lstStyle/>
          <a:p>
            <a:r>
              <a:rPr lang="en-US" dirty="0"/>
              <a:t>MC</a:t>
            </a:r>
          </a:p>
        </p:txBody>
      </p:sp>
    </p:spTree>
    <p:extLst>
      <p:ext uri="{BB962C8B-B14F-4D97-AF65-F5344CB8AC3E}">
        <p14:creationId xmlns:p14="http://schemas.microsoft.com/office/powerpoint/2010/main" val="419782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p:txBody>
          <a:bodyPr/>
          <a:lstStyle/>
          <a:p>
            <a:pPr lvl="0"/>
            <a:r>
              <a:rPr lang="en-US" b="1" dirty="0">
                <a:solidFill>
                  <a:srgbClr val="00B0F0"/>
                </a:solidFill>
              </a:rPr>
              <a:t>Inspiration</a:t>
            </a:r>
          </a:p>
        </p:txBody>
      </p:sp>
      <p:sp>
        <p:nvSpPr>
          <p:cNvPr id="5" name="Text Placeholder 4"/>
          <p:cNvSpPr>
            <a:spLocks noGrp="1"/>
          </p:cNvSpPr>
          <p:nvPr>
            <p:ph type="body" idx="1"/>
          </p:nvPr>
        </p:nvSpPr>
        <p:spPr>
          <a:xfrm>
            <a:off x="149475" y="1195316"/>
            <a:ext cx="8596960" cy="4967700"/>
          </a:xfrm>
        </p:spPr>
        <p:txBody>
          <a:bodyPr/>
          <a:lstStyle/>
          <a:p>
            <a:r>
              <a:rPr lang="en-US" sz="3200" b="1" dirty="0">
                <a:solidFill>
                  <a:schemeClr val="accent2"/>
                </a:solidFill>
              </a:rPr>
              <a:t>Problem 1: </a:t>
            </a:r>
            <a:r>
              <a:rPr lang="en-US" sz="2800" dirty="0"/>
              <a:t>Servers sometimes don’t notice when you’ve been seated until you’ve been sitting for a while</a:t>
            </a:r>
          </a:p>
          <a:p>
            <a:r>
              <a:rPr lang="en-US" sz="3200" b="1" dirty="0">
                <a:solidFill>
                  <a:srgbClr val="D89F39"/>
                </a:solidFill>
              </a:rPr>
              <a:t>Problem</a:t>
            </a:r>
            <a:r>
              <a:rPr lang="en-US" sz="3200" b="1" dirty="0">
                <a:solidFill>
                  <a:schemeClr val="accent2"/>
                </a:solidFill>
              </a:rPr>
              <a:t> 2:</a:t>
            </a:r>
            <a:r>
              <a:rPr lang="en-US" sz="3200" b="1" dirty="0"/>
              <a:t> </a:t>
            </a:r>
            <a:r>
              <a:rPr lang="en-US" sz="2800" dirty="0"/>
              <a:t>Flagging the waiter for help can be inconvenient, and can become frustrating for the customer</a:t>
            </a:r>
          </a:p>
          <a:p>
            <a:r>
              <a:rPr lang="en-US" sz="3200" b="1" dirty="0">
                <a:solidFill>
                  <a:schemeClr val="accent2"/>
                </a:solidFill>
              </a:rPr>
              <a:t>Problem 3: </a:t>
            </a:r>
            <a:r>
              <a:rPr lang="en-US" sz="2800" dirty="0"/>
              <a:t>Waiters that don’t have line of sight won’t know if your drinks are low</a:t>
            </a:r>
          </a:p>
          <a:p>
            <a:pPr marL="63500" indent="0">
              <a:buNone/>
            </a:pPr>
            <a:endParaRPr lang="en-US" sz="3200" dirty="0"/>
          </a:p>
          <a:p>
            <a:pPr marL="63500" indent="0">
              <a:buNone/>
            </a:pPr>
            <a:endParaRPr lang="en-US" sz="3200" dirty="0"/>
          </a:p>
        </p:txBody>
      </p:sp>
      <p:sp>
        <p:nvSpPr>
          <p:cNvPr id="6" name="TextBox 5">
            <a:extLst>
              <a:ext uri="{FF2B5EF4-FFF2-40B4-BE49-F238E27FC236}">
                <a16:creationId xmlns:a16="http://schemas.microsoft.com/office/drawing/2014/main" id="{5D4F8163-94F7-444D-A546-F13F23F42564}"/>
              </a:ext>
            </a:extLst>
          </p:cNvPr>
          <p:cNvSpPr txBox="1"/>
          <p:nvPr/>
        </p:nvSpPr>
        <p:spPr>
          <a:xfrm>
            <a:off x="86700" y="6532832"/>
            <a:ext cx="184731" cy="307777"/>
          </a:xfrm>
          <a:prstGeom prst="rect">
            <a:avLst/>
          </a:prstGeom>
          <a:noFill/>
        </p:spPr>
        <p:txBody>
          <a:bodyPr wrap="none" rtlCol="0">
            <a:spAutoFit/>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EAAB-E370-481A-AA1C-62F194C767DA}"/>
              </a:ext>
            </a:extLst>
          </p:cNvPr>
          <p:cNvSpPr>
            <a:spLocks noGrp="1"/>
          </p:cNvSpPr>
          <p:nvPr>
            <p:ph type="title"/>
          </p:nvPr>
        </p:nvSpPr>
        <p:spPr/>
        <p:txBody>
          <a:bodyPr/>
          <a:lstStyle/>
          <a:p>
            <a:r>
              <a:rPr lang="en-US" b="1" dirty="0">
                <a:solidFill>
                  <a:srgbClr val="00B0F0"/>
                </a:solidFill>
              </a:rPr>
              <a:t>Capactive Touch Board Introduction </a:t>
            </a:r>
            <a:endParaRPr lang="en-US" b="1" dirty="0">
              <a:solidFill>
                <a:srgbClr val="FF0000"/>
              </a:solidFill>
            </a:endParaRPr>
          </a:p>
        </p:txBody>
      </p:sp>
      <p:sp>
        <p:nvSpPr>
          <p:cNvPr id="3" name="Text Placeholder 2">
            <a:extLst>
              <a:ext uri="{FF2B5EF4-FFF2-40B4-BE49-F238E27FC236}">
                <a16:creationId xmlns:a16="http://schemas.microsoft.com/office/drawing/2014/main" id="{5B93F7EF-22B6-4215-A286-3D99C1D3643B}"/>
              </a:ext>
            </a:extLst>
          </p:cNvPr>
          <p:cNvSpPr>
            <a:spLocks noGrp="1"/>
          </p:cNvSpPr>
          <p:nvPr>
            <p:ph type="body" idx="1"/>
          </p:nvPr>
        </p:nvSpPr>
        <p:spPr>
          <a:xfrm>
            <a:off x="149474" y="945150"/>
            <a:ext cx="3933000" cy="5407524"/>
          </a:xfrm>
        </p:spPr>
        <p:txBody>
          <a:bodyPr/>
          <a:lstStyle/>
          <a:p>
            <a:r>
              <a:rPr lang="en-US" dirty="0"/>
              <a:t>Designed a capactive touch PCB board</a:t>
            </a:r>
          </a:p>
          <a:p>
            <a:r>
              <a:rPr lang="en-US" dirty="0"/>
              <a:t>5 capacitive touch zones, powered by 5 respective  touch logic boards</a:t>
            </a:r>
          </a:p>
          <a:p>
            <a:r>
              <a:rPr lang="en-US" dirty="0"/>
              <a:t>Allows users to interact with the smart table</a:t>
            </a:r>
          </a:p>
          <a:p>
            <a:r>
              <a:rPr lang="en-US" dirty="0"/>
              <a:t>Can be expanded to provide further user I/O in the future if desired</a:t>
            </a:r>
          </a:p>
          <a:p>
            <a:r>
              <a:rPr lang="en-US" dirty="0"/>
              <a:t>Reverse gull wing LEDs utilized: They allow the LED’s to emit through the back of the PCB</a:t>
            </a:r>
          </a:p>
          <a:p>
            <a:endParaRPr lang="en-US" dirty="0"/>
          </a:p>
        </p:txBody>
      </p:sp>
      <p:sp>
        <p:nvSpPr>
          <p:cNvPr id="5" name="Text Placeholder 2">
            <a:extLst>
              <a:ext uri="{FF2B5EF4-FFF2-40B4-BE49-F238E27FC236}">
                <a16:creationId xmlns:a16="http://schemas.microsoft.com/office/drawing/2014/main" id="{ABE72C3A-B456-4B48-972A-EB88C17B12DB}"/>
              </a:ext>
            </a:extLst>
          </p:cNvPr>
          <p:cNvSpPr txBox="1">
            <a:spLocks/>
          </p:cNvSpPr>
          <p:nvPr/>
        </p:nvSpPr>
        <p:spPr>
          <a:xfrm>
            <a:off x="3948237" y="945150"/>
            <a:ext cx="4117725" cy="4967700"/>
          </a:xfrm>
          <a:prstGeom prst="rect">
            <a:avLst/>
          </a:prstGeom>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bg1"/>
              </a:buClr>
              <a:buSzPts val="2600"/>
              <a:buFont typeface="Arial" panose="020B0604020202020204" pitchFamily="34" charset="0"/>
              <a:buChar char="•"/>
              <a:defRPr sz="2000" b="0" i="0" u="none" strike="noStrike" cap="none">
                <a:solidFill>
                  <a:schemeClr val="bg1"/>
                </a:solidFill>
                <a:latin typeface="+mn-lt"/>
                <a:ea typeface="MS PGothic" panose="020B0600070205080204" pitchFamily="34" charset="-128"/>
                <a:cs typeface="Arial"/>
                <a:sym typeface="Arial"/>
              </a:defRPr>
            </a:lvl1pPr>
            <a:lvl2pPr marL="914400" marR="0" lvl="1"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2pPr>
            <a:lvl3pPr marL="1371600" marR="0" lvl="2"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3pPr>
            <a:lvl4pPr marL="1828800" marR="0" lvl="3"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4pPr>
            <a:lvl5pPr marL="2286000" marR="0" lvl="4"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5pPr>
            <a:lvl6pPr marL="2743200" marR="0" lvl="5"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6pPr>
            <a:lvl7pPr marL="3200400" marR="0" lvl="6"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7pPr>
            <a:lvl8pPr marL="3657600" marR="0" lvl="7"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8pPr>
            <a:lvl9pPr marL="4114800" marR="0" lvl="8" indent="-393700" algn="l" rtl="0">
              <a:lnSpc>
                <a:spcPct val="100000"/>
              </a:lnSpc>
              <a:spcBef>
                <a:spcPts val="0"/>
              </a:spcBef>
              <a:spcAft>
                <a:spcPts val="0"/>
              </a:spcAft>
              <a:buClr>
                <a:srgbClr val="000000"/>
              </a:buClr>
              <a:buSzPts val="2600"/>
              <a:buFont typeface="Arial"/>
              <a:buChar char="■"/>
              <a:defRPr sz="2600" b="0" i="0" u="none" strike="noStrike" cap="none">
                <a:solidFill>
                  <a:srgbClr val="000000"/>
                </a:solidFill>
                <a:latin typeface="Arial"/>
                <a:ea typeface="Arial"/>
                <a:cs typeface="Arial"/>
                <a:sym typeface="Arial"/>
              </a:defRPr>
            </a:lvl9pPr>
          </a:lstStyle>
          <a:p>
            <a:endParaRPr lang="en-US" dirty="0"/>
          </a:p>
        </p:txBody>
      </p:sp>
      <p:pic>
        <p:nvPicPr>
          <p:cNvPr id="4" name="Image from i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a:blip>
          <a:stretch>
            <a:fillRect/>
          </a:stretch>
        </p:blipFill>
        <p:spPr>
          <a:xfrm>
            <a:off x="4174834" y="2095083"/>
            <a:ext cx="4742816" cy="2667834"/>
          </a:xfrm>
          <a:prstGeom prst="rect">
            <a:avLst/>
          </a:prstGeom>
          <a:ln w="107950" cap="rnd">
            <a:solidFill>
              <a:srgbClr val="CCCCCC"/>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134636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FDAA6-945B-4207-A37C-4EF11CEFA73A}"/>
              </a:ext>
            </a:extLst>
          </p:cNvPr>
          <p:cNvSpPr>
            <a:spLocks noGrp="1"/>
          </p:cNvSpPr>
          <p:nvPr>
            <p:ph type="title"/>
          </p:nvPr>
        </p:nvSpPr>
        <p:spPr/>
        <p:txBody>
          <a:bodyPr/>
          <a:lstStyle/>
          <a:p>
            <a:r>
              <a:rPr lang="en-US" b="1" dirty="0">
                <a:solidFill>
                  <a:srgbClr val="00B0F0"/>
                </a:solidFill>
              </a:rPr>
              <a:t>Capacitive Touch Panel Board PCB</a:t>
            </a:r>
          </a:p>
        </p:txBody>
      </p:sp>
      <p:pic>
        <p:nvPicPr>
          <p:cNvPr id="5" name="Picture 4">
            <a:extLst>
              <a:ext uri="{FF2B5EF4-FFF2-40B4-BE49-F238E27FC236}">
                <a16:creationId xmlns:a16="http://schemas.microsoft.com/office/drawing/2014/main" id="{8F3378C0-A2C0-491D-BF69-6B55B9FD18B5}"/>
              </a:ext>
            </a:extLst>
          </p:cNvPr>
          <p:cNvPicPr>
            <a:picLocks noChangeAspect="1"/>
          </p:cNvPicPr>
          <p:nvPr/>
        </p:nvPicPr>
        <p:blipFill>
          <a:blip r:embed="rId2"/>
          <a:stretch>
            <a:fillRect/>
          </a:stretch>
        </p:blipFill>
        <p:spPr>
          <a:xfrm>
            <a:off x="4857750" y="1504950"/>
            <a:ext cx="4038600" cy="4038600"/>
          </a:xfrm>
          <a:prstGeom prst="rect">
            <a:avLst/>
          </a:prstGeom>
          <a:ln>
            <a:solidFill>
              <a:srgbClr val="FFFFFF"/>
            </a:solidFill>
          </a:ln>
        </p:spPr>
      </p:pic>
      <p:pic>
        <p:nvPicPr>
          <p:cNvPr id="7" name="Picture 6">
            <a:extLst>
              <a:ext uri="{FF2B5EF4-FFF2-40B4-BE49-F238E27FC236}">
                <a16:creationId xmlns:a16="http://schemas.microsoft.com/office/drawing/2014/main" id="{9DD742D8-3EDC-4CF3-8A22-6B3780581596}"/>
              </a:ext>
            </a:extLst>
          </p:cNvPr>
          <p:cNvPicPr>
            <a:picLocks noChangeAspect="1"/>
          </p:cNvPicPr>
          <p:nvPr/>
        </p:nvPicPr>
        <p:blipFill>
          <a:blip r:embed="rId3"/>
          <a:stretch>
            <a:fillRect/>
          </a:stretch>
        </p:blipFill>
        <p:spPr>
          <a:xfrm>
            <a:off x="247651" y="1504950"/>
            <a:ext cx="4038600" cy="4038600"/>
          </a:xfrm>
          <a:prstGeom prst="rect">
            <a:avLst/>
          </a:prstGeom>
          <a:ln>
            <a:solidFill>
              <a:srgbClr val="FFFFFF"/>
            </a:solidFill>
          </a:ln>
        </p:spPr>
      </p:pic>
    </p:spTree>
    <p:extLst>
      <p:ext uri="{BB962C8B-B14F-4D97-AF65-F5344CB8AC3E}">
        <p14:creationId xmlns:p14="http://schemas.microsoft.com/office/powerpoint/2010/main" val="1482481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8DE82-3AF4-46DE-A9CD-CE6DD3375DA7}"/>
              </a:ext>
            </a:extLst>
          </p:cNvPr>
          <p:cNvSpPr>
            <a:spLocks noGrp="1"/>
          </p:cNvSpPr>
          <p:nvPr>
            <p:ph type="title"/>
          </p:nvPr>
        </p:nvSpPr>
        <p:spPr/>
        <p:txBody>
          <a:bodyPr/>
          <a:lstStyle/>
          <a:p>
            <a:r>
              <a:rPr lang="en-US" b="1" dirty="0">
                <a:solidFill>
                  <a:srgbClr val="00B0F0"/>
                </a:solidFill>
              </a:rPr>
              <a:t>Capacitive Touch Driver Board Schematic</a:t>
            </a:r>
            <a:endParaRPr lang="en-US" dirty="0">
              <a:solidFill>
                <a:srgbClr val="00B0F0"/>
              </a:solidFill>
            </a:endParaRPr>
          </a:p>
        </p:txBody>
      </p:sp>
      <p:sp>
        <p:nvSpPr>
          <p:cNvPr id="3" name="Text Placeholder 2">
            <a:extLst>
              <a:ext uri="{FF2B5EF4-FFF2-40B4-BE49-F238E27FC236}">
                <a16:creationId xmlns:a16="http://schemas.microsoft.com/office/drawing/2014/main" id="{B3534875-B8E3-49D2-9192-A8C476356D95}"/>
              </a:ext>
            </a:extLst>
          </p:cNvPr>
          <p:cNvSpPr>
            <a:spLocks noGrp="1"/>
          </p:cNvSpPr>
          <p:nvPr>
            <p:ph type="body" idx="1"/>
          </p:nvPr>
        </p:nvSpPr>
        <p:spPr>
          <a:xfrm>
            <a:off x="149474" y="1155700"/>
            <a:ext cx="4422525" cy="4967700"/>
          </a:xfrm>
        </p:spPr>
        <p:txBody>
          <a:bodyPr/>
          <a:lstStyle/>
          <a:p>
            <a:r>
              <a:rPr lang="en-US" dirty="0"/>
              <a:t>The capacitive touch panel board consists of 5 smaller driver boards (with castellated holes) custom designed using Microchip’s AT42QT1010-TSHR</a:t>
            </a:r>
          </a:p>
        </p:txBody>
      </p:sp>
      <p:pic>
        <p:nvPicPr>
          <p:cNvPr id="4" name="Picture 3">
            <a:extLst>
              <a:ext uri="{FF2B5EF4-FFF2-40B4-BE49-F238E27FC236}">
                <a16:creationId xmlns:a16="http://schemas.microsoft.com/office/drawing/2014/main" id="{BDF51132-F5FB-483C-A335-F6552A7784BF}"/>
              </a:ext>
            </a:extLst>
          </p:cNvPr>
          <p:cNvPicPr>
            <a:picLocks noChangeAspect="1"/>
          </p:cNvPicPr>
          <p:nvPr/>
        </p:nvPicPr>
        <p:blipFill>
          <a:blip r:embed="rId2"/>
          <a:stretch>
            <a:fillRect/>
          </a:stretch>
        </p:blipFill>
        <p:spPr>
          <a:xfrm>
            <a:off x="3455769" y="3870960"/>
            <a:ext cx="5423458" cy="2421186"/>
          </a:xfrm>
          <a:prstGeom prst="rect">
            <a:avLst/>
          </a:prstGeom>
          <a:ln w="44450">
            <a:solidFill>
              <a:srgbClr val="CCCCCC"/>
            </a:solidFill>
          </a:ln>
        </p:spPr>
      </p:pic>
      <p:pic>
        <p:nvPicPr>
          <p:cNvPr id="5" name="Picture 4">
            <a:extLst>
              <a:ext uri="{FF2B5EF4-FFF2-40B4-BE49-F238E27FC236}">
                <a16:creationId xmlns:a16="http://schemas.microsoft.com/office/drawing/2014/main" id="{AAE23410-1D06-4EAB-AC38-95A94632942C}"/>
              </a:ext>
            </a:extLst>
          </p:cNvPr>
          <p:cNvPicPr>
            <a:picLocks noChangeAspect="1"/>
          </p:cNvPicPr>
          <p:nvPr/>
        </p:nvPicPr>
        <p:blipFill>
          <a:blip r:embed="rId3"/>
          <a:stretch>
            <a:fillRect/>
          </a:stretch>
        </p:blipFill>
        <p:spPr>
          <a:xfrm>
            <a:off x="5349240" y="1313315"/>
            <a:ext cx="3030958" cy="2069830"/>
          </a:xfrm>
          <a:prstGeom prst="rect">
            <a:avLst/>
          </a:prstGeom>
          <a:solidFill>
            <a:srgbClr val="FFFFFF">
              <a:shade val="85000"/>
            </a:srgbClr>
          </a:solidFill>
          <a:ln w="889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376277D-DDF0-4ECB-A6FD-297834E366E9}"/>
              </a:ext>
            </a:extLst>
          </p:cNvPr>
          <p:cNvPicPr>
            <a:picLocks noChangeAspect="1"/>
          </p:cNvPicPr>
          <p:nvPr/>
        </p:nvPicPr>
        <p:blipFill>
          <a:blip r:embed="rId4"/>
          <a:stretch>
            <a:fillRect/>
          </a:stretch>
        </p:blipFill>
        <p:spPr>
          <a:xfrm>
            <a:off x="149474" y="3219359"/>
            <a:ext cx="3072787" cy="3072787"/>
          </a:xfrm>
          <a:prstGeom prst="rect">
            <a:avLst/>
          </a:prstGeom>
          <a:ln>
            <a:solidFill>
              <a:schemeClr val="bg1"/>
            </a:solidFill>
          </a:ln>
        </p:spPr>
      </p:pic>
      <p:sp>
        <p:nvSpPr>
          <p:cNvPr id="7" name="Arrow: Left 6">
            <a:extLst>
              <a:ext uri="{FF2B5EF4-FFF2-40B4-BE49-F238E27FC236}">
                <a16:creationId xmlns:a16="http://schemas.microsoft.com/office/drawing/2014/main" id="{2AE8047B-23BD-4ADA-AEF8-0E815C880FAA}"/>
              </a:ext>
            </a:extLst>
          </p:cNvPr>
          <p:cNvSpPr/>
          <p:nvPr/>
        </p:nvSpPr>
        <p:spPr>
          <a:xfrm rot="9601192">
            <a:off x="3104578" y="2756309"/>
            <a:ext cx="2622601" cy="34682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994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23C1-5537-4290-8C60-6E3025A0EB42}"/>
              </a:ext>
            </a:extLst>
          </p:cNvPr>
          <p:cNvSpPr>
            <a:spLocks noGrp="1"/>
          </p:cNvSpPr>
          <p:nvPr>
            <p:ph type="title"/>
          </p:nvPr>
        </p:nvSpPr>
        <p:spPr/>
        <p:txBody>
          <a:bodyPr/>
          <a:lstStyle/>
          <a:p>
            <a:r>
              <a:rPr lang="en-US" b="1" dirty="0">
                <a:solidFill>
                  <a:srgbClr val="00B0F0"/>
                </a:solidFill>
              </a:rPr>
              <a:t>Bluetooth Subsystem</a:t>
            </a:r>
          </a:p>
        </p:txBody>
      </p:sp>
      <p:sp>
        <p:nvSpPr>
          <p:cNvPr id="6" name="Rectangle 5">
            <a:extLst>
              <a:ext uri="{FF2B5EF4-FFF2-40B4-BE49-F238E27FC236}">
                <a16:creationId xmlns:a16="http://schemas.microsoft.com/office/drawing/2014/main" id="{5B7D2FC0-2F2C-462F-8FEC-B7BD9AB5039B}"/>
              </a:ext>
            </a:extLst>
          </p:cNvPr>
          <p:cNvSpPr/>
          <p:nvPr/>
        </p:nvSpPr>
        <p:spPr>
          <a:xfrm>
            <a:off x="624114" y="1320260"/>
            <a:ext cx="7736114" cy="4808489"/>
          </a:xfrm>
          <a:prstGeom prst="rect">
            <a:avLst/>
          </a:prstGeom>
          <a:solidFill>
            <a:srgbClr val="CC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D946A3B0-6ECD-4046-A71A-F66FC06ACA1C}"/>
              </a:ext>
            </a:extLst>
          </p:cNvPr>
          <p:cNvPicPr>
            <a:picLocks noChangeAspect="1"/>
          </p:cNvPicPr>
          <p:nvPr/>
        </p:nvPicPr>
        <p:blipFill>
          <a:blip r:embed="rId2"/>
          <a:stretch>
            <a:fillRect/>
          </a:stretch>
        </p:blipFill>
        <p:spPr>
          <a:xfrm>
            <a:off x="1290541" y="1416401"/>
            <a:ext cx="5315391" cy="4616206"/>
          </a:xfrm>
          <a:prstGeom prst="rect">
            <a:avLst/>
          </a:prstGeom>
          <a:ln>
            <a:solidFill>
              <a:srgbClr val="CCCCCC"/>
            </a:solidFill>
          </a:ln>
        </p:spPr>
      </p:pic>
    </p:spTree>
    <p:extLst>
      <p:ext uri="{BB962C8B-B14F-4D97-AF65-F5344CB8AC3E}">
        <p14:creationId xmlns:p14="http://schemas.microsoft.com/office/powerpoint/2010/main" val="1683187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Waiter–Table Bluetooth Communication</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76516" y="1219470"/>
            <a:ext cx="3306900" cy="4967700"/>
          </a:xfrm>
        </p:spPr>
        <p:txBody>
          <a:bodyPr>
            <a:normAutofit fontScale="92500" lnSpcReduction="10000"/>
          </a:bodyPr>
          <a:lstStyle/>
          <a:p>
            <a:r>
              <a:rPr lang="en-US" dirty="0"/>
              <a:t>Using HC-05 Bluetooth module for wireless communication</a:t>
            </a:r>
          </a:p>
          <a:p>
            <a:r>
              <a:rPr lang="en-US" dirty="0"/>
              <a:t>Works in tandem with the mobile application and other sensors to provide information to the server</a:t>
            </a:r>
          </a:p>
          <a:p>
            <a:r>
              <a:rPr lang="en-US" dirty="0"/>
              <a:t>Had to incorporate dedicated LDO regulator to drop from 5V to 3.3V for the </a:t>
            </a:r>
            <a:r>
              <a:rPr lang="en-US" dirty="0" err="1"/>
              <a:t>Vcc</a:t>
            </a:r>
            <a:r>
              <a:rPr lang="en-US" dirty="0"/>
              <a:t> on the Bluetooth module</a:t>
            </a:r>
          </a:p>
          <a:p>
            <a:r>
              <a:rPr lang="en-US" dirty="0"/>
              <a:t>Uses logic level shifter to drop logic voltage from 5V to 3.3V</a:t>
            </a:r>
          </a:p>
        </p:txBody>
      </p:sp>
      <p:grpSp>
        <p:nvGrpSpPr>
          <p:cNvPr id="4" name="Group 3">
            <a:extLst>
              <a:ext uri="{FF2B5EF4-FFF2-40B4-BE49-F238E27FC236}">
                <a16:creationId xmlns:a16="http://schemas.microsoft.com/office/drawing/2014/main" id="{E18A93E4-2B68-6441-952D-64CAC968E8A2}"/>
              </a:ext>
            </a:extLst>
          </p:cNvPr>
          <p:cNvGrpSpPr/>
          <p:nvPr/>
        </p:nvGrpSpPr>
        <p:grpSpPr>
          <a:xfrm>
            <a:off x="3456375" y="1469044"/>
            <a:ext cx="5504271" cy="4822307"/>
            <a:chOff x="95250" y="1395664"/>
            <a:chExt cx="7531434" cy="6858000"/>
          </a:xfrm>
        </p:grpSpPr>
        <p:pic>
          <p:nvPicPr>
            <p:cNvPr id="6" name="Picture 5">
              <a:extLst>
                <a:ext uri="{FF2B5EF4-FFF2-40B4-BE49-F238E27FC236}">
                  <a16:creationId xmlns:a16="http://schemas.microsoft.com/office/drawing/2014/main" id="{77E707AE-5804-864B-96B8-8653BB04EF4B}"/>
                </a:ext>
              </a:extLst>
            </p:cNvPr>
            <p:cNvPicPr>
              <a:picLocks noChangeAspect="1"/>
            </p:cNvPicPr>
            <p:nvPr/>
          </p:nvPicPr>
          <p:blipFill>
            <a:blip r:embed="rId2"/>
            <a:stretch>
              <a:fillRect/>
            </a:stretch>
          </p:blipFill>
          <p:spPr>
            <a:xfrm>
              <a:off x="595470" y="1395664"/>
              <a:ext cx="7031214" cy="6858000"/>
            </a:xfrm>
            <a:prstGeom prst="rect">
              <a:avLst/>
            </a:prstGeom>
          </p:spPr>
        </p:pic>
        <p:pic>
          <p:nvPicPr>
            <p:cNvPr id="7" name="Picture 6">
              <a:extLst>
                <a:ext uri="{FF2B5EF4-FFF2-40B4-BE49-F238E27FC236}">
                  <a16:creationId xmlns:a16="http://schemas.microsoft.com/office/drawing/2014/main" id="{053E37CB-CF37-0941-A450-1CF906AA5F4C}"/>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8" name="Picture 7">
              <a:extLst>
                <a:ext uri="{FF2B5EF4-FFF2-40B4-BE49-F238E27FC236}">
                  <a16:creationId xmlns:a16="http://schemas.microsoft.com/office/drawing/2014/main" id="{24F92F3E-427D-BE4A-B55D-F20D437E6937}"/>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9" name="Freeform: Shape 3">
            <a:extLst>
              <a:ext uri="{FF2B5EF4-FFF2-40B4-BE49-F238E27FC236}">
                <a16:creationId xmlns:a16="http://schemas.microsoft.com/office/drawing/2014/main" id="{40863E06-7DD4-6648-9E57-9AD5FE07DB46}"/>
              </a:ext>
            </a:extLst>
          </p:cNvPr>
          <p:cNvSpPr/>
          <p:nvPr/>
        </p:nvSpPr>
        <p:spPr>
          <a:xfrm>
            <a:off x="3333509" y="2233631"/>
            <a:ext cx="2291704" cy="2245772"/>
          </a:xfrm>
          <a:custGeom>
            <a:avLst/>
            <a:gdLst>
              <a:gd name="connsiteX0" fmla="*/ 55880 w 2296160"/>
              <a:gd name="connsiteY0" fmla="*/ 0 h 2270760"/>
              <a:gd name="connsiteX1" fmla="*/ 2072640 w 2296160"/>
              <a:gd name="connsiteY1" fmla="*/ 10160 h 2270760"/>
              <a:gd name="connsiteX2" fmla="*/ 1854200 w 2296160"/>
              <a:gd name="connsiteY2" fmla="*/ 533400 h 2270760"/>
              <a:gd name="connsiteX3" fmla="*/ 1849120 w 2296160"/>
              <a:gd name="connsiteY3" fmla="*/ 1198880 h 2270760"/>
              <a:gd name="connsiteX4" fmla="*/ 1986280 w 2296160"/>
              <a:gd name="connsiteY4" fmla="*/ 1452880 h 2270760"/>
              <a:gd name="connsiteX5" fmla="*/ 2001520 w 2296160"/>
              <a:gd name="connsiteY5" fmla="*/ 1635760 h 2270760"/>
              <a:gd name="connsiteX6" fmla="*/ 2296160 w 2296160"/>
              <a:gd name="connsiteY6" fmla="*/ 1717040 h 2270760"/>
              <a:gd name="connsiteX7" fmla="*/ 2042160 w 2296160"/>
              <a:gd name="connsiteY7" fmla="*/ 1996440 h 2270760"/>
              <a:gd name="connsiteX8" fmla="*/ 1275080 w 2296160"/>
              <a:gd name="connsiteY8" fmla="*/ 1965960 h 2270760"/>
              <a:gd name="connsiteX9" fmla="*/ 1214120 w 2296160"/>
              <a:gd name="connsiteY9" fmla="*/ 2270760 h 2270760"/>
              <a:gd name="connsiteX10" fmla="*/ 0 w 2296160"/>
              <a:gd name="connsiteY10" fmla="*/ 2260600 h 2270760"/>
              <a:gd name="connsiteX11" fmla="*/ 55880 w 2296160"/>
              <a:gd name="connsiteY11" fmla="*/ 0 h 227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6160" h="2270760">
                <a:moveTo>
                  <a:pt x="55880" y="0"/>
                </a:moveTo>
                <a:lnTo>
                  <a:pt x="2072640" y="10160"/>
                </a:lnTo>
                <a:lnTo>
                  <a:pt x="1854200" y="533400"/>
                </a:lnTo>
                <a:cubicBezTo>
                  <a:pt x="1852507" y="755227"/>
                  <a:pt x="1850813" y="977053"/>
                  <a:pt x="1849120" y="1198880"/>
                </a:cubicBezTo>
                <a:lnTo>
                  <a:pt x="1986280" y="1452880"/>
                </a:lnTo>
                <a:lnTo>
                  <a:pt x="2001520" y="1635760"/>
                </a:lnTo>
                <a:lnTo>
                  <a:pt x="2296160" y="1717040"/>
                </a:lnTo>
                <a:lnTo>
                  <a:pt x="2042160" y="1996440"/>
                </a:lnTo>
                <a:lnTo>
                  <a:pt x="1275080" y="1965960"/>
                </a:lnTo>
                <a:lnTo>
                  <a:pt x="1214120" y="2270760"/>
                </a:lnTo>
                <a:lnTo>
                  <a:pt x="0" y="2260600"/>
                </a:lnTo>
                <a:lnTo>
                  <a:pt x="55880" y="0"/>
                </a:lnTo>
                <a:close/>
              </a:path>
            </a:pathLst>
          </a:custGeom>
          <a:solidFill>
            <a:srgbClr val="FF0000">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532441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A3C4-FA62-4841-858B-304C8E3C9A0E}"/>
              </a:ext>
            </a:extLst>
          </p:cNvPr>
          <p:cNvSpPr>
            <a:spLocks noGrp="1"/>
          </p:cNvSpPr>
          <p:nvPr>
            <p:ph type="title"/>
          </p:nvPr>
        </p:nvSpPr>
        <p:spPr/>
        <p:txBody>
          <a:bodyPr/>
          <a:lstStyle/>
          <a:p>
            <a:r>
              <a:rPr lang="en-US" b="1" dirty="0">
                <a:solidFill>
                  <a:srgbClr val="00B0F0"/>
                </a:solidFill>
              </a:rPr>
              <a:t>Decisions: Bluetooth vs </a:t>
            </a:r>
            <a:r>
              <a:rPr lang="en-US" b="1" dirty="0" err="1">
                <a:solidFill>
                  <a:srgbClr val="00B0F0"/>
                </a:solidFill>
              </a:rPr>
              <a:t>WiFi</a:t>
            </a:r>
            <a:r>
              <a:rPr lang="en-US" b="1" dirty="0">
                <a:solidFill>
                  <a:srgbClr val="00B0F0"/>
                </a:solidFill>
              </a:rPr>
              <a:t> vs RFID</a:t>
            </a:r>
          </a:p>
        </p:txBody>
      </p:sp>
      <p:sp>
        <p:nvSpPr>
          <p:cNvPr id="3" name="Text Placeholder 2">
            <a:extLst>
              <a:ext uri="{FF2B5EF4-FFF2-40B4-BE49-F238E27FC236}">
                <a16:creationId xmlns:a16="http://schemas.microsoft.com/office/drawing/2014/main" id="{7DCD7ADA-D8ED-4AA5-8041-81F0C6D5CCBF}"/>
              </a:ext>
            </a:extLst>
          </p:cNvPr>
          <p:cNvSpPr>
            <a:spLocks noGrp="1"/>
          </p:cNvSpPr>
          <p:nvPr>
            <p:ph type="body" idx="1"/>
          </p:nvPr>
        </p:nvSpPr>
        <p:spPr/>
        <p:txBody>
          <a:bodyPr/>
          <a:lstStyle/>
          <a:p>
            <a:r>
              <a:rPr lang="en-US" dirty="0"/>
              <a:t>Don’t need range or throughput of Wi-Fi</a:t>
            </a:r>
          </a:p>
          <a:p>
            <a:r>
              <a:rPr lang="en-US" dirty="0"/>
              <a:t>Bluetooth is easy to interface within software </a:t>
            </a:r>
          </a:p>
          <a:p>
            <a:r>
              <a:rPr lang="en-US" dirty="0"/>
              <a:t>Selected Bluetooth v2.0 for legacy compatibility </a:t>
            </a:r>
          </a:p>
          <a:p>
            <a:r>
              <a:rPr lang="en-US" dirty="0"/>
              <a:t>RFID was considered but didn’t provide the functionally needed for a mobile server application</a:t>
            </a:r>
          </a:p>
        </p:txBody>
      </p:sp>
      <p:graphicFrame>
        <p:nvGraphicFramePr>
          <p:cNvPr id="4" name="Table 3">
            <a:extLst>
              <a:ext uri="{FF2B5EF4-FFF2-40B4-BE49-F238E27FC236}">
                <a16:creationId xmlns:a16="http://schemas.microsoft.com/office/drawing/2014/main" id="{5A5004BE-80A8-4604-A53F-769E224907A3}"/>
              </a:ext>
            </a:extLst>
          </p:cNvPr>
          <p:cNvGraphicFramePr>
            <a:graphicFrameLocks noGrp="1"/>
          </p:cNvGraphicFramePr>
          <p:nvPr>
            <p:extLst>
              <p:ext uri="{D42A27DB-BD31-4B8C-83A1-F6EECF244321}">
                <p14:modId xmlns:p14="http://schemas.microsoft.com/office/powerpoint/2010/main" val="4081275639"/>
              </p:ext>
            </p:extLst>
          </p:nvPr>
        </p:nvGraphicFramePr>
        <p:xfrm>
          <a:off x="3580482" y="1685581"/>
          <a:ext cx="5120459" cy="3827220"/>
        </p:xfrm>
        <a:graphic>
          <a:graphicData uri="http://schemas.openxmlformats.org/drawingml/2006/table">
            <a:tbl>
              <a:tblPr bandRow="1">
                <a:tableStyleId>{284E427A-3D55-4303-BF80-6455036E1DE7}</a:tableStyleId>
              </a:tblPr>
              <a:tblGrid>
                <a:gridCol w="1850009">
                  <a:extLst>
                    <a:ext uri="{9D8B030D-6E8A-4147-A177-3AD203B41FA5}">
                      <a16:colId xmlns:a16="http://schemas.microsoft.com/office/drawing/2014/main" val="3877710433"/>
                    </a:ext>
                  </a:extLst>
                </a:gridCol>
                <a:gridCol w="1078519">
                  <a:extLst>
                    <a:ext uri="{9D8B030D-6E8A-4147-A177-3AD203B41FA5}">
                      <a16:colId xmlns:a16="http://schemas.microsoft.com/office/drawing/2014/main" val="3928460277"/>
                    </a:ext>
                  </a:extLst>
                </a:gridCol>
                <a:gridCol w="1366605">
                  <a:extLst>
                    <a:ext uri="{9D8B030D-6E8A-4147-A177-3AD203B41FA5}">
                      <a16:colId xmlns:a16="http://schemas.microsoft.com/office/drawing/2014/main" val="160744224"/>
                    </a:ext>
                  </a:extLst>
                </a:gridCol>
                <a:gridCol w="825326">
                  <a:extLst>
                    <a:ext uri="{9D8B030D-6E8A-4147-A177-3AD203B41FA5}">
                      <a16:colId xmlns:a16="http://schemas.microsoft.com/office/drawing/2014/main" val="645087792"/>
                    </a:ext>
                  </a:extLst>
                </a:gridCol>
              </a:tblGrid>
              <a:tr h="285420">
                <a:tc>
                  <a:txBody>
                    <a:bodyPr/>
                    <a:lstStyle/>
                    <a:p>
                      <a:pPr marL="0" marR="0" algn="l">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err="1">
                          <a:effectLst/>
                        </a:rPr>
                        <a:t>WiFi</a:t>
                      </a:r>
                      <a:r>
                        <a:rPr lang="en-US" sz="1400" dirty="0">
                          <a:effectLst/>
                        </a:rPr>
                        <a:t> a/c</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b="1" dirty="0">
                          <a:solidFill>
                            <a:schemeClr val="tx1"/>
                          </a:solidFill>
                          <a:effectLst/>
                          <a:highlight>
                            <a:srgbClr val="00FF00"/>
                          </a:highlight>
                        </a:rPr>
                        <a:t>Bluetooth 2.0</a:t>
                      </a:r>
                      <a:endParaRPr lang="en-US" sz="1400" b="1" dirty="0">
                        <a:solidFill>
                          <a:schemeClr val="tx1"/>
                        </a:solidFill>
                        <a:effectLst/>
                        <a:highlight>
                          <a:srgbClr val="00FF00"/>
                        </a:highligh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RFID</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44898212"/>
                  </a:ext>
                </a:extLst>
              </a:tr>
              <a:tr h="272446">
                <a:tc>
                  <a:txBody>
                    <a:bodyPr/>
                    <a:lstStyle/>
                    <a:p>
                      <a:pPr marL="0" marR="0" algn="l">
                        <a:spcBef>
                          <a:spcPts val="0"/>
                        </a:spcBef>
                        <a:spcAft>
                          <a:spcPts val="0"/>
                        </a:spcAft>
                      </a:pPr>
                      <a:r>
                        <a:rPr lang="en-US" sz="1400">
                          <a:effectLst/>
                        </a:rPr>
                        <a:t>Cost</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High</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b="1" dirty="0">
                          <a:solidFill>
                            <a:schemeClr val="tx1"/>
                          </a:solidFill>
                          <a:effectLst/>
                        </a:rPr>
                        <a:t>Low</a:t>
                      </a:r>
                      <a:endParaRPr lang="en-US" sz="1400" b="1"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Medium</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872485021"/>
                  </a:ext>
                </a:extLst>
              </a:tr>
              <a:tr h="272446">
                <a:tc>
                  <a:txBody>
                    <a:bodyPr/>
                    <a:lstStyle/>
                    <a:p>
                      <a:pPr marL="0" marR="0" algn="l">
                        <a:spcBef>
                          <a:spcPts val="0"/>
                        </a:spcBef>
                        <a:spcAft>
                          <a:spcPts val="0"/>
                        </a:spcAft>
                      </a:pPr>
                      <a:r>
                        <a:rPr lang="en-US" sz="1400">
                          <a:effectLst/>
                        </a:rPr>
                        <a:t>Range</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200-800 ft</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b="1">
                          <a:solidFill>
                            <a:schemeClr val="tx1"/>
                          </a:solidFill>
                          <a:effectLst/>
                        </a:rPr>
                        <a:t>~33 ft</a:t>
                      </a:r>
                      <a:endParaRPr lang="en-US" sz="1400" b="1">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Contact</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25812189"/>
                  </a:ext>
                </a:extLst>
              </a:tr>
              <a:tr h="653871">
                <a:tc>
                  <a:txBody>
                    <a:bodyPr/>
                    <a:lstStyle/>
                    <a:p>
                      <a:pPr marL="0" marR="0" algn="l">
                        <a:spcBef>
                          <a:spcPts val="0"/>
                        </a:spcBef>
                        <a:spcAft>
                          <a:spcPts val="0"/>
                        </a:spcAft>
                      </a:pPr>
                      <a:r>
                        <a:rPr lang="en-US" sz="1400">
                          <a:effectLst/>
                        </a:rPr>
                        <a:t>Current Draw</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~80mA</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b="1" dirty="0">
                          <a:solidFill>
                            <a:schemeClr val="tx1"/>
                          </a:solidFill>
                          <a:effectLst/>
                        </a:rPr>
                        <a:t>4uA (Low power mode), 140mA max</a:t>
                      </a:r>
                      <a:endParaRPr lang="en-US" sz="1400" b="1"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~60mA</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2055889"/>
                  </a:ext>
                </a:extLst>
              </a:tr>
              <a:tr h="272446">
                <a:tc>
                  <a:txBody>
                    <a:bodyPr/>
                    <a:lstStyle/>
                    <a:p>
                      <a:pPr marL="0" marR="0" algn="l">
                        <a:spcBef>
                          <a:spcPts val="0"/>
                        </a:spcBef>
                        <a:spcAft>
                          <a:spcPts val="0"/>
                        </a:spcAft>
                      </a:pPr>
                      <a:r>
                        <a:rPr lang="en-US" sz="1400">
                          <a:effectLst/>
                        </a:rPr>
                        <a:t>Operating Voltage</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3.3V</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b="1" dirty="0">
                          <a:solidFill>
                            <a:schemeClr val="tx1"/>
                          </a:solidFill>
                          <a:effectLst/>
                        </a:rPr>
                        <a:t>3.3V</a:t>
                      </a:r>
                      <a:endParaRPr lang="en-US" sz="1400" b="1"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3.3V</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00723356"/>
                  </a:ext>
                </a:extLst>
              </a:tr>
              <a:tr h="272446">
                <a:tc>
                  <a:txBody>
                    <a:bodyPr/>
                    <a:lstStyle/>
                    <a:p>
                      <a:pPr marL="0" marR="0" algn="l">
                        <a:spcBef>
                          <a:spcPts val="0"/>
                        </a:spcBef>
                        <a:spcAft>
                          <a:spcPts val="0"/>
                        </a:spcAft>
                      </a:pPr>
                      <a:r>
                        <a:rPr lang="en-US" sz="1400">
                          <a:effectLst/>
                        </a:rPr>
                        <a:t>Security</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a:effectLst/>
                        </a:rPr>
                        <a:t>Available</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b="1">
                          <a:solidFill>
                            <a:schemeClr val="tx1"/>
                          </a:solidFill>
                          <a:effectLst/>
                        </a:rPr>
                        <a:t>Available</a:t>
                      </a:r>
                      <a:endParaRPr lang="en-US" sz="1400" b="1">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a:effectLst/>
                        </a:rPr>
                        <a:t>N/A</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97026160"/>
                  </a:ext>
                </a:extLst>
              </a:tr>
              <a:tr h="653871">
                <a:tc>
                  <a:txBody>
                    <a:bodyPr/>
                    <a:lstStyle/>
                    <a:p>
                      <a:pPr marL="0" marR="0" algn="l">
                        <a:spcBef>
                          <a:spcPts val="0"/>
                        </a:spcBef>
                        <a:spcAft>
                          <a:spcPts val="0"/>
                        </a:spcAft>
                      </a:pPr>
                      <a:r>
                        <a:rPr lang="en-US" sz="1400">
                          <a:effectLst/>
                        </a:rPr>
                        <a:t>Data Transfer Rate</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Up to 866.7Mbps</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b="1" dirty="0">
                          <a:solidFill>
                            <a:schemeClr val="tx1"/>
                          </a:solidFill>
                          <a:effectLst/>
                        </a:rPr>
                        <a:t>1Mbps</a:t>
                      </a:r>
                      <a:endParaRPr lang="en-US" sz="1400" b="1"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a:effectLst/>
                        </a:rPr>
                        <a:t>Up to 424 kbps</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84852108"/>
                  </a:ext>
                </a:extLst>
              </a:tr>
              <a:tr h="272446">
                <a:tc>
                  <a:txBody>
                    <a:bodyPr/>
                    <a:lstStyle/>
                    <a:p>
                      <a:pPr marL="0" marR="0" algn="l">
                        <a:spcBef>
                          <a:spcPts val="0"/>
                        </a:spcBef>
                        <a:spcAft>
                          <a:spcPts val="0"/>
                        </a:spcAft>
                      </a:pPr>
                      <a:r>
                        <a:rPr lang="en-US" sz="1400">
                          <a:effectLst/>
                        </a:rPr>
                        <a:t>Latency</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a:effectLst/>
                        </a:rPr>
                        <a:t>&lt;1ms</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b="1">
                          <a:solidFill>
                            <a:schemeClr val="tx1"/>
                          </a:solidFill>
                          <a:effectLst/>
                        </a:rPr>
                        <a:t>6ms</a:t>
                      </a:r>
                      <a:endParaRPr lang="en-US" sz="1400" b="1">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a:effectLst/>
                        </a:rPr>
                        <a:t>1ms</a:t>
                      </a:r>
                      <a:endParaRPr lang="en-US" sz="14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651306243"/>
                  </a:ext>
                </a:extLst>
              </a:tr>
              <a:tr h="871828">
                <a:tc>
                  <a:txBody>
                    <a:bodyPr/>
                    <a:lstStyle/>
                    <a:p>
                      <a:pPr marL="0" marR="0" algn="l">
                        <a:spcBef>
                          <a:spcPts val="0"/>
                        </a:spcBef>
                        <a:spcAft>
                          <a:spcPts val="0"/>
                        </a:spcAft>
                      </a:pPr>
                      <a:r>
                        <a:rPr lang="en-US" sz="1400" dirty="0">
                          <a:effectLst/>
                        </a:rPr>
                        <a:t>Smartphone Application Development Needed</a:t>
                      </a:r>
                      <a:endParaRPr lang="en-US" sz="14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a:effectLst/>
                        </a:rPr>
                        <a:t>Yes</a:t>
                      </a:r>
                      <a:endParaRPr lang="en-US" sz="14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b="1" dirty="0">
                          <a:solidFill>
                            <a:schemeClr val="tx1"/>
                          </a:solidFill>
                          <a:effectLst/>
                        </a:rPr>
                        <a:t>Yes</a:t>
                      </a:r>
                      <a:endParaRPr lang="en-US" sz="1400" b="1" dirty="0">
                        <a:solidFill>
                          <a:schemeClr val="tx1"/>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l">
                        <a:spcBef>
                          <a:spcPts val="0"/>
                        </a:spcBef>
                        <a:spcAft>
                          <a:spcPts val="0"/>
                        </a:spcAft>
                      </a:pPr>
                      <a:r>
                        <a:rPr lang="en-US" sz="1400" dirty="0">
                          <a:effectLst/>
                        </a:rPr>
                        <a:t>No</a:t>
                      </a:r>
                      <a:endParaRPr lang="en-US" sz="14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39895523"/>
                  </a:ext>
                </a:extLst>
              </a:tr>
            </a:tbl>
          </a:graphicData>
        </a:graphic>
      </p:graphicFrame>
    </p:spTree>
    <p:extLst>
      <p:ext uri="{BB962C8B-B14F-4D97-AF65-F5344CB8AC3E}">
        <p14:creationId xmlns:p14="http://schemas.microsoft.com/office/powerpoint/2010/main" val="3638165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57D3-9FDA-4B4C-9A92-A97821A293AF}"/>
              </a:ext>
            </a:extLst>
          </p:cNvPr>
          <p:cNvSpPr>
            <a:spLocks noGrp="1"/>
          </p:cNvSpPr>
          <p:nvPr>
            <p:ph type="title"/>
          </p:nvPr>
        </p:nvSpPr>
        <p:spPr/>
        <p:txBody>
          <a:bodyPr/>
          <a:lstStyle/>
          <a:p>
            <a:r>
              <a:rPr lang="en-US" b="1" dirty="0">
                <a:solidFill>
                  <a:srgbClr val="00B0F0"/>
                </a:solidFill>
              </a:rPr>
              <a:t>Bluetooth Schematic</a:t>
            </a:r>
          </a:p>
        </p:txBody>
      </p:sp>
      <p:pic>
        <p:nvPicPr>
          <p:cNvPr id="4" name="Picture 3">
            <a:extLst>
              <a:ext uri="{FF2B5EF4-FFF2-40B4-BE49-F238E27FC236}">
                <a16:creationId xmlns:a16="http://schemas.microsoft.com/office/drawing/2014/main" id="{4439AFBC-40F0-4DC0-ABB1-1179AA4D219E}"/>
              </a:ext>
            </a:extLst>
          </p:cNvPr>
          <p:cNvPicPr>
            <a:picLocks noChangeAspect="1"/>
          </p:cNvPicPr>
          <p:nvPr/>
        </p:nvPicPr>
        <p:blipFill>
          <a:blip r:embed="rId2"/>
          <a:stretch>
            <a:fillRect/>
          </a:stretch>
        </p:blipFill>
        <p:spPr>
          <a:xfrm>
            <a:off x="1376399" y="1105522"/>
            <a:ext cx="6391202" cy="5060081"/>
          </a:xfrm>
          <a:prstGeom prst="rect">
            <a:avLst/>
          </a:prstGeom>
          <a:ln w="63500" cap="sq">
            <a:solidFill>
              <a:srgbClr val="CCCCCC"/>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7069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a:xfrm>
            <a:off x="86700" y="-34792"/>
            <a:ext cx="7597525" cy="742950"/>
          </a:xfrm>
        </p:spPr>
        <p:txBody>
          <a:bodyPr>
            <a:noAutofit/>
          </a:bodyPr>
          <a:lstStyle/>
          <a:p>
            <a:r>
              <a:rPr lang="en-US" sz="2500" b="1" dirty="0">
                <a:solidFill>
                  <a:srgbClr val="00B0F0"/>
                </a:solidFill>
              </a:rPr>
              <a:t>Motion Detection &amp; Adaptive Brightness Subsystem</a:t>
            </a:r>
          </a:p>
        </p:txBody>
      </p:sp>
      <p:pic>
        <p:nvPicPr>
          <p:cNvPr id="2" name="Picture 1">
            <a:extLst>
              <a:ext uri="{FF2B5EF4-FFF2-40B4-BE49-F238E27FC236}">
                <a16:creationId xmlns:a16="http://schemas.microsoft.com/office/drawing/2014/main" id="{845AA3DB-B89C-4DD0-A5CE-B46476508374}"/>
              </a:ext>
            </a:extLst>
          </p:cNvPr>
          <p:cNvPicPr>
            <a:picLocks noChangeAspect="1"/>
          </p:cNvPicPr>
          <p:nvPr/>
        </p:nvPicPr>
        <p:blipFill>
          <a:blip r:embed="rId2"/>
          <a:stretch>
            <a:fillRect/>
          </a:stretch>
        </p:blipFill>
        <p:spPr>
          <a:xfrm>
            <a:off x="1713547" y="1398269"/>
            <a:ext cx="5716905" cy="4745257"/>
          </a:xfrm>
          <a:prstGeom prst="rect">
            <a:avLst/>
          </a:prstGeom>
          <a:solidFill>
            <a:srgbClr val="FFFFFF">
              <a:shade val="85000"/>
            </a:srgbClr>
          </a:solidFill>
          <a:ln w="63500" cap="rnd">
            <a:solidFill>
              <a:srgbClr val="CCCCCC"/>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7973E357-D4E2-405F-921C-B3C5989C3F02}"/>
              </a:ext>
            </a:extLst>
          </p:cNvPr>
          <p:cNvSpPr txBox="1"/>
          <p:nvPr/>
        </p:nvSpPr>
        <p:spPr>
          <a:xfrm>
            <a:off x="86700" y="6532832"/>
            <a:ext cx="423514" cy="307777"/>
          </a:xfrm>
          <a:prstGeom prst="rect">
            <a:avLst/>
          </a:prstGeom>
          <a:noFill/>
        </p:spPr>
        <p:txBody>
          <a:bodyPr wrap="none" rtlCol="0">
            <a:spAutoFit/>
          </a:bodyPr>
          <a:lstStyle/>
          <a:p>
            <a:r>
              <a:rPr lang="en-US" dirty="0"/>
              <a:t>CT</a:t>
            </a:r>
          </a:p>
        </p:txBody>
      </p:sp>
    </p:spTree>
    <p:extLst>
      <p:ext uri="{BB962C8B-B14F-4D97-AF65-F5344CB8AC3E}">
        <p14:creationId xmlns:p14="http://schemas.microsoft.com/office/powerpoint/2010/main" val="3973538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Motion Detection with Infrared Sensor</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243955" y="1229440"/>
            <a:ext cx="4243633" cy="5303392"/>
          </a:xfrm>
        </p:spPr>
        <p:txBody>
          <a:bodyPr>
            <a:noAutofit/>
          </a:bodyPr>
          <a:lstStyle/>
          <a:p>
            <a:r>
              <a:rPr lang="en-US" dirty="0"/>
              <a:t>Using an infrared emitter and receiver we will detect when guests are sitting at the table</a:t>
            </a:r>
          </a:p>
          <a:p>
            <a:r>
              <a:rPr lang="en-US" dirty="0"/>
              <a:t>When guests are seated according to sensor, the software routine will turn on the tables ambient lighting LEDs and notify the server that guests have arrived</a:t>
            </a:r>
          </a:p>
          <a:p>
            <a:r>
              <a:rPr lang="en-US" dirty="0"/>
              <a:t>If no movement is detect for a set period of time (2 mins) the lighting on the table will be turned off to save energy</a:t>
            </a:r>
          </a:p>
        </p:txBody>
      </p:sp>
      <p:grpSp>
        <p:nvGrpSpPr>
          <p:cNvPr id="2" name="Group 1">
            <a:extLst>
              <a:ext uri="{FF2B5EF4-FFF2-40B4-BE49-F238E27FC236}">
                <a16:creationId xmlns:a16="http://schemas.microsoft.com/office/drawing/2014/main" id="{61160FEC-F70B-4DA6-BEB7-F422255F7560}"/>
              </a:ext>
            </a:extLst>
          </p:cNvPr>
          <p:cNvGrpSpPr/>
          <p:nvPr/>
        </p:nvGrpSpPr>
        <p:grpSpPr>
          <a:xfrm>
            <a:off x="4722968" y="1829044"/>
            <a:ext cx="3967316" cy="3780212"/>
            <a:chOff x="5176684" y="2351559"/>
            <a:chExt cx="3967316" cy="3780212"/>
          </a:xfrm>
        </p:grpSpPr>
        <p:grpSp>
          <p:nvGrpSpPr>
            <p:cNvPr id="7" name="Group 6">
              <a:extLst>
                <a:ext uri="{FF2B5EF4-FFF2-40B4-BE49-F238E27FC236}">
                  <a16:creationId xmlns:a16="http://schemas.microsoft.com/office/drawing/2014/main" id="{B238B45F-2263-FE48-9F78-138DADD5DA2E}"/>
                </a:ext>
              </a:extLst>
            </p:cNvPr>
            <p:cNvGrpSpPr/>
            <p:nvPr/>
          </p:nvGrpSpPr>
          <p:grpSpPr>
            <a:xfrm>
              <a:off x="5176684" y="2351559"/>
              <a:ext cx="3967316" cy="3737442"/>
              <a:chOff x="95250" y="1395664"/>
              <a:chExt cx="7531434" cy="6858000"/>
            </a:xfrm>
          </p:grpSpPr>
          <p:pic>
            <p:nvPicPr>
              <p:cNvPr id="8" name="Picture 7">
                <a:extLst>
                  <a:ext uri="{FF2B5EF4-FFF2-40B4-BE49-F238E27FC236}">
                    <a16:creationId xmlns:a16="http://schemas.microsoft.com/office/drawing/2014/main" id="{D9AB9E50-434C-A541-B181-420C0C924878}"/>
                  </a:ext>
                </a:extLst>
              </p:cNvPr>
              <p:cNvPicPr>
                <a:picLocks noChangeAspect="1"/>
              </p:cNvPicPr>
              <p:nvPr/>
            </p:nvPicPr>
            <p:blipFill>
              <a:blip r:embed="rId2"/>
              <a:stretch>
                <a:fillRect/>
              </a:stretch>
            </p:blipFill>
            <p:spPr>
              <a:xfrm>
                <a:off x="595470" y="1395664"/>
                <a:ext cx="7031214" cy="6858000"/>
              </a:xfrm>
              <a:prstGeom prst="rect">
                <a:avLst/>
              </a:prstGeom>
            </p:spPr>
          </p:pic>
          <p:pic>
            <p:nvPicPr>
              <p:cNvPr id="9" name="Picture 8">
                <a:extLst>
                  <a:ext uri="{FF2B5EF4-FFF2-40B4-BE49-F238E27FC236}">
                    <a16:creationId xmlns:a16="http://schemas.microsoft.com/office/drawing/2014/main" id="{BC1177A5-5D55-8E49-BDFA-D085996A8571}"/>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10" name="Picture 9">
                <a:extLst>
                  <a:ext uri="{FF2B5EF4-FFF2-40B4-BE49-F238E27FC236}">
                    <a16:creationId xmlns:a16="http://schemas.microsoft.com/office/drawing/2014/main" id="{7AC36E58-D743-5441-832E-17124519F144}"/>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11" name="Rectangle 10">
              <a:extLst>
                <a:ext uri="{FF2B5EF4-FFF2-40B4-BE49-F238E27FC236}">
                  <a16:creationId xmlns:a16="http://schemas.microsoft.com/office/drawing/2014/main" id="{00BF8B63-058D-0C4B-A264-49FE35527806}"/>
                </a:ext>
              </a:extLst>
            </p:cNvPr>
            <p:cNvSpPr/>
            <p:nvPr/>
          </p:nvSpPr>
          <p:spPr>
            <a:xfrm>
              <a:off x="6934200" y="4831080"/>
              <a:ext cx="1426224" cy="1300691"/>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07207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9EFB-A0BA-478C-955B-1C90690109A3}"/>
              </a:ext>
            </a:extLst>
          </p:cNvPr>
          <p:cNvSpPr>
            <a:spLocks noGrp="1"/>
          </p:cNvSpPr>
          <p:nvPr>
            <p:ph type="title"/>
          </p:nvPr>
        </p:nvSpPr>
        <p:spPr/>
        <p:txBody>
          <a:bodyPr/>
          <a:lstStyle/>
          <a:p>
            <a:r>
              <a:rPr lang="en-US" b="1" dirty="0">
                <a:solidFill>
                  <a:srgbClr val="00B0F0"/>
                </a:solidFill>
              </a:rPr>
              <a:t>Infrared Sensor Schematic</a:t>
            </a:r>
          </a:p>
        </p:txBody>
      </p:sp>
      <p:pic>
        <p:nvPicPr>
          <p:cNvPr id="5" name="Picture 4">
            <a:extLst>
              <a:ext uri="{FF2B5EF4-FFF2-40B4-BE49-F238E27FC236}">
                <a16:creationId xmlns:a16="http://schemas.microsoft.com/office/drawing/2014/main" id="{3C5A29FC-1D1C-43E4-AAD7-C23F9FB4273F}"/>
              </a:ext>
            </a:extLst>
          </p:cNvPr>
          <p:cNvPicPr>
            <a:picLocks noChangeAspect="1"/>
          </p:cNvPicPr>
          <p:nvPr/>
        </p:nvPicPr>
        <p:blipFill>
          <a:blip r:embed="rId2"/>
          <a:stretch>
            <a:fillRect/>
          </a:stretch>
        </p:blipFill>
        <p:spPr>
          <a:xfrm>
            <a:off x="221671" y="1683525"/>
            <a:ext cx="8706389" cy="4027722"/>
          </a:xfrm>
          <a:prstGeom prst="rect">
            <a:avLst/>
          </a:prstGeom>
          <a:ln w="63500">
            <a:solidFill>
              <a:srgbClr val="CCCCCC"/>
            </a:solidFill>
          </a:ln>
        </p:spPr>
      </p:pic>
    </p:spTree>
    <p:extLst>
      <p:ext uri="{BB962C8B-B14F-4D97-AF65-F5344CB8AC3E}">
        <p14:creationId xmlns:p14="http://schemas.microsoft.com/office/powerpoint/2010/main" val="53150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Solution</a:t>
            </a:r>
          </a:p>
        </p:txBody>
      </p:sp>
      <p:sp>
        <p:nvSpPr>
          <p:cNvPr id="3" name="Text Placeholder 2"/>
          <p:cNvSpPr>
            <a:spLocks noGrp="1"/>
          </p:cNvSpPr>
          <p:nvPr>
            <p:ph type="body" idx="1"/>
          </p:nvPr>
        </p:nvSpPr>
        <p:spPr>
          <a:xfrm>
            <a:off x="-79513" y="1007528"/>
            <a:ext cx="4489853" cy="4967700"/>
          </a:xfrm>
        </p:spPr>
        <p:txBody>
          <a:bodyPr/>
          <a:lstStyle/>
          <a:p>
            <a:r>
              <a:rPr lang="en-US" dirty="0"/>
              <a:t>We propose a “Smart Table” that will integrate technology into the dining experience. Making the guest experience better, while making it easier for waiters to serve them. Our design includes three custom PCBs, an array of sensors, and a housing.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763" y="2730842"/>
            <a:ext cx="7670600" cy="3545783"/>
          </a:xfrm>
          <a:prstGeom prst="rect">
            <a:avLst/>
          </a:prstGeom>
        </p:spPr>
      </p:pic>
    </p:spTree>
    <p:extLst>
      <p:ext uri="{BB962C8B-B14F-4D97-AF65-F5344CB8AC3E}">
        <p14:creationId xmlns:p14="http://schemas.microsoft.com/office/powerpoint/2010/main" val="4131542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2A4E7C7-6A8C-3B4F-8EE4-6564A651E5D5}"/>
              </a:ext>
            </a:extLst>
          </p:cNvPr>
          <p:cNvSpPr>
            <a:spLocks noGrp="1"/>
          </p:cNvSpPr>
          <p:nvPr>
            <p:ph type="title"/>
          </p:nvPr>
        </p:nvSpPr>
        <p:spPr/>
        <p:txBody>
          <a:bodyPr>
            <a:normAutofit/>
          </a:bodyPr>
          <a:lstStyle/>
          <a:p>
            <a:r>
              <a:rPr lang="en-US" b="1" dirty="0">
                <a:solidFill>
                  <a:srgbClr val="00B0F0"/>
                </a:solidFill>
              </a:rPr>
              <a:t>Photocell Sensor</a:t>
            </a:r>
          </a:p>
        </p:txBody>
      </p:sp>
      <p:sp>
        <p:nvSpPr>
          <p:cNvPr id="18" name="Content Placeholder 2">
            <a:extLst>
              <a:ext uri="{FF2B5EF4-FFF2-40B4-BE49-F238E27FC236}">
                <a16:creationId xmlns:a16="http://schemas.microsoft.com/office/drawing/2014/main" id="{CA284726-3C13-4741-87B9-E319FAF4B0D2}"/>
              </a:ext>
            </a:extLst>
          </p:cNvPr>
          <p:cNvSpPr>
            <a:spLocks noGrp="1"/>
          </p:cNvSpPr>
          <p:nvPr>
            <p:ph type="body" idx="1"/>
          </p:nvPr>
        </p:nvSpPr>
        <p:spPr>
          <a:xfrm>
            <a:off x="-13085" y="1195316"/>
            <a:ext cx="3812925" cy="4967700"/>
          </a:xfrm>
        </p:spPr>
        <p:txBody>
          <a:bodyPr>
            <a:normAutofit/>
          </a:bodyPr>
          <a:lstStyle/>
          <a:p>
            <a:r>
              <a:rPr lang="en-US" dirty="0"/>
              <a:t>Photocell sensor will determine how bright the area is around the table</a:t>
            </a:r>
          </a:p>
          <a:p>
            <a:r>
              <a:rPr lang="en-US" dirty="0"/>
              <a:t>This information will allow us to tweak the relative brightness of the signal LEDs intelligently</a:t>
            </a:r>
          </a:p>
          <a:p>
            <a:r>
              <a:rPr lang="en-US" dirty="0"/>
              <a:t>Tested the subsystem using photocell sensor designed by DF Robot (DFR0026) which can sense up to 6000 Lux in less than 15us. </a:t>
            </a:r>
          </a:p>
          <a:p>
            <a:pPr marL="63500" indent="0">
              <a:buNone/>
            </a:pPr>
            <a:endParaRPr lang="en-US" dirty="0"/>
          </a:p>
          <a:p>
            <a:endParaRPr lang="en-US" dirty="0"/>
          </a:p>
        </p:txBody>
      </p:sp>
      <p:pic>
        <p:nvPicPr>
          <p:cNvPr id="7" name="Picture 6">
            <a:extLst>
              <a:ext uri="{FF2B5EF4-FFF2-40B4-BE49-F238E27FC236}">
                <a16:creationId xmlns:a16="http://schemas.microsoft.com/office/drawing/2014/main" id="{29AA03CB-D41B-4FAB-8E42-40FF081B66FC}"/>
              </a:ext>
            </a:extLst>
          </p:cNvPr>
          <p:cNvPicPr>
            <a:picLocks noChangeAspect="1"/>
          </p:cNvPicPr>
          <p:nvPr/>
        </p:nvPicPr>
        <p:blipFill>
          <a:blip r:embed="rId2"/>
          <a:stretch>
            <a:fillRect/>
          </a:stretch>
        </p:blipFill>
        <p:spPr>
          <a:xfrm>
            <a:off x="4130262" y="2005251"/>
            <a:ext cx="4463773" cy="3347830"/>
          </a:xfrm>
          <a:prstGeom prst="rect">
            <a:avLst/>
          </a:prstGeom>
          <a:ln w="63500">
            <a:solidFill>
              <a:srgbClr val="CCCCCC"/>
            </a:solidFill>
          </a:ln>
        </p:spPr>
      </p:pic>
    </p:spTree>
    <p:extLst>
      <p:ext uri="{BB962C8B-B14F-4D97-AF65-F5344CB8AC3E}">
        <p14:creationId xmlns:p14="http://schemas.microsoft.com/office/powerpoint/2010/main" val="3299106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31D4-13F7-4809-9442-EA475F67D09F}"/>
              </a:ext>
            </a:extLst>
          </p:cNvPr>
          <p:cNvSpPr>
            <a:spLocks noGrp="1"/>
          </p:cNvSpPr>
          <p:nvPr>
            <p:ph type="title"/>
          </p:nvPr>
        </p:nvSpPr>
        <p:spPr/>
        <p:txBody>
          <a:bodyPr/>
          <a:lstStyle/>
          <a:p>
            <a:r>
              <a:rPr lang="en-US" sz="2800" b="1" dirty="0">
                <a:solidFill>
                  <a:srgbClr val="00B0F0"/>
                </a:solidFill>
              </a:rPr>
              <a:t>Loadcell / Beverage Tracking Subsystem</a:t>
            </a:r>
          </a:p>
        </p:txBody>
      </p:sp>
      <p:pic>
        <p:nvPicPr>
          <p:cNvPr id="4" name="Picture 3">
            <a:extLst>
              <a:ext uri="{FF2B5EF4-FFF2-40B4-BE49-F238E27FC236}">
                <a16:creationId xmlns:a16="http://schemas.microsoft.com/office/drawing/2014/main" id="{B46C22C5-EB2B-434C-AE11-EEDF651A1308}"/>
              </a:ext>
            </a:extLst>
          </p:cNvPr>
          <p:cNvPicPr>
            <a:picLocks noChangeAspect="1"/>
          </p:cNvPicPr>
          <p:nvPr/>
        </p:nvPicPr>
        <p:blipFill>
          <a:blip r:embed="rId2"/>
          <a:stretch>
            <a:fillRect/>
          </a:stretch>
        </p:blipFill>
        <p:spPr>
          <a:xfrm>
            <a:off x="1506378" y="1195387"/>
            <a:ext cx="6131243" cy="5031683"/>
          </a:xfrm>
          <a:prstGeom prst="rect">
            <a:avLst/>
          </a:prstGeom>
          <a:ln>
            <a:solidFill>
              <a:srgbClr val="CCCCCC"/>
            </a:solidFill>
          </a:ln>
        </p:spPr>
      </p:pic>
    </p:spTree>
    <p:extLst>
      <p:ext uri="{BB962C8B-B14F-4D97-AF65-F5344CB8AC3E}">
        <p14:creationId xmlns:p14="http://schemas.microsoft.com/office/powerpoint/2010/main" val="1679140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C396-4BFA-433E-93E2-78C52E455B52}"/>
              </a:ext>
            </a:extLst>
          </p:cNvPr>
          <p:cNvSpPr>
            <a:spLocks noGrp="1"/>
          </p:cNvSpPr>
          <p:nvPr>
            <p:ph type="title"/>
          </p:nvPr>
        </p:nvSpPr>
        <p:spPr/>
        <p:txBody>
          <a:bodyPr/>
          <a:lstStyle/>
          <a:p>
            <a:r>
              <a:rPr lang="en-US" b="1" dirty="0">
                <a:solidFill>
                  <a:srgbClr val="00B0F0"/>
                </a:solidFill>
              </a:rPr>
              <a:t>Loadcell PCB Topology</a:t>
            </a:r>
          </a:p>
        </p:txBody>
      </p:sp>
      <p:grpSp>
        <p:nvGrpSpPr>
          <p:cNvPr id="4" name="Group 3">
            <a:extLst>
              <a:ext uri="{FF2B5EF4-FFF2-40B4-BE49-F238E27FC236}">
                <a16:creationId xmlns:a16="http://schemas.microsoft.com/office/drawing/2014/main" id="{01991F2C-E207-4511-BCA9-F76B55C9AA72}"/>
              </a:ext>
            </a:extLst>
          </p:cNvPr>
          <p:cNvGrpSpPr/>
          <p:nvPr/>
        </p:nvGrpSpPr>
        <p:grpSpPr>
          <a:xfrm>
            <a:off x="2271298" y="1752254"/>
            <a:ext cx="4601404" cy="4128857"/>
            <a:chOff x="5176684" y="2351559"/>
            <a:chExt cx="3967316" cy="3737442"/>
          </a:xfrm>
        </p:grpSpPr>
        <p:grpSp>
          <p:nvGrpSpPr>
            <p:cNvPr id="5" name="Group 4">
              <a:extLst>
                <a:ext uri="{FF2B5EF4-FFF2-40B4-BE49-F238E27FC236}">
                  <a16:creationId xmlns:a16="http://schemas.microsoft.com/office/drawing/2014/main" id="{E3F02BA7-6DC2-41DC-8D1B-93BF626497EE}"/>
                </a:ext>
              </a:extLst>
            </p:cNvPr>
            <p:cNvGrpSpPr/>
            <p:nvPr/>
          </p:nvGrpSpPr>
          <p:grpSpPr>
            <a:xfrm>
              <a:off x="5176684" y="2351559"/>
              <a:ext cx="3967316" cy="3737442"/>
              <a:chOff x="95250" y="1395664"/>
              <a:chExt cx="7531433" cy="6858000"/>
            </a:xfrm>
          </p:grpSpPr>
          <p:pic>
            <p:nvPicPr>
              <p:cNvPr id="7" name="Picture 6">
                <a:extLst>
                  <a:ext uri="{FF2B5EF4-FFF2-40B4-BE49-F238E27FC236}">
                    <a16:creationId xmlns:a16="http://schemas.microsoft.com/office/drawing/2014/main" id="{8B6B15F7-AB1C-4DAC-BE20-0E5C35041F16}"/>
                  </a:ext>
                </a:extLst>
              </p:cNvPr>
              <p:cNvPicPr>
                <a:picLocks noChangeAspect="1"/>
              </p:cNvPicPr>
              <p:nvPr/>
            </p:nvPicPr>
            <p:blipFill>
              <a:blip r:embed="rId2"/>
              <a:stretch>
                <a:fillRect/>
              </a:stretch>
            </p:blipFill>
            <p:spPr>
              <a:xfrm>
                <a:off x="595468" y="1395664"/>
                <a:ext cx="7031215" cy="6858000"/>
              </a:xfrm>
              <a:prstGeom prst="rect">
                <a:avLst/>
              </a:prstGeom>
            </p:spPr>
          </p:pic>
          <p:pic>
            <p:nvPicPr>
              <p:cNvPr id="8" name="Picture 7">
                <a:extLst>
                  <a:ext uri="{FF2B5EF4-FFF2-40B4-BE49-F238E27FC236}">
                    <a16:creationId xmlns:a16="http://schemas.microsoft.com/office/drawing/2014/main" id="{D732C2CE-48BE-49DE-9422-04DFF38C4B94}"/>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9" name="Picture 8">
                <a:extLst>
                  <a:ext uri="{FF2B5EF4-FFF2-40B4-BE49-F238E27FC236}">
                    <a16:creationId xmlns:a16="http://schemas.microsoft.com/office/drawing/2014/main" id="{A5E24ECD-9E1D-412B-BA46-062C652279B0}"/>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6" name="Rectangle 5">
              <a:extLst>
                <a:ext uri="{FF2B5EF4-FFF2-40B4-BE49-F238E27FC236}">
                  <a16:creationId xmlns:a16="http://schemas.microsoft.com/office/drawing/2014/main" id="{202814DB-26A2-4358-AC9D-53A416453CDD}"/>
                </a:ext>
              </a:extLst>
            </p:cNvPr>
            <p:cNvSpPr/>
            <p:nvPr/>
          </p:nvSpPr>
          <p:spPr>
            <a:xfrm>
              <a:off x="5440183" y="4469295"/>
              <a:ext cx="1249886" cy="1098595"/>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82973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Beverage Tracking</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55700"/>
            <a:ext cx="3706908" cy="4967700"/>
          </a:xfrm>
        </p:spPr>
        <p:txBody>
          <a:bodyPr>
            <a:normAutofit/>
          </a:bodyPr>
          <a:lstStyle/>
          <a:p>
            <a:r>
              <a:rPr lang="en-US" dirty="0">
                <a:latin typeface="+mj-lt"/>
              </a:rPr>
              <a:t>Uses a loadcell and a amplification circuit to detect the weight of the beverage pitcher</a:t>
            </a:r>
          </a:p>
          <a:p>
            <a:r>
              <a:rPr lang="en-US" dirty="0">
                <a:latin typeface="+mj-lt"/>
              </a:rPr>
              <a:t>Once the value reaches a certain threshold software will notify the server via the mobile application</a:t>
            </a:r>
          </a:p>
          <a:p>
            <a:r>
              <a:rPr lang="en-US" dirty="0">
                <a:solidFill>
                  <a:schemeClr val="bg1"/>
                </a:solidFill>
                <a:latin typeface="+mj-lt"/>
              </a:rPr>
              <a:t>Uses HX711 loadcell amplifier IC to increase the output voltage from the Wheatstone bridge </a:t>
            </a:r>
          </a:p>
          <a:p>
            <a:pPr marL="63500" indent="0">
              <a:buNone/>
            </a:pPr>
            <a:endParaRPr lang="en-US" sz="1800" dirty="0">
              <a:solidFill>
                <a:schemeClr val="bg1"/>
              </a:solidFill>
              <a:latin typeface="+mj-lt"/>
            </a:endParaRPr>
          </a:p>
          <a:p>
            <a:pPr marL="63500" indent="0">
              <a:buNone/>
            </a:pPr>
            <a:endParaRPr lang="en-US" sz="1800" dirty="0">
              <a:solidFill>
                <a:schemeClr val="bg1"/>
              </a:solidFill>
              <a:latin typeface="+mj-lt"/>
            </a:endParaRPr>
          </a:p>
        </p:txBody>
      </p:sp>
      <p:pic>
        <p:nvPicPr>
          <p:cNvPr id="2" name="Picture 1">
            <a:extLst>
              <a:ext uri="{FF2B5EF4-FFF2-40B4-BE49-F238E27FC236}">
                <a16:creationId xmlns:a16="http://schemas.microsoft.com/office/drawing/2014/main" id="{60EF78E5-27D2-4537-9880-77D46AB8DFDC}"/>
              </a:ext>
            </a:extLst>
          </p:cNvPr>
          <p:cNvPicPr>
            <a:picLocks noChangeAspect="1"/>
          </p:cNvPicPr>
          <p:nvPr/>
        </p:nvPicPr>
        <p:blipFill>
          <a:blip r:embed="rId2"/>
          <a:stretch>
            <a:fillRect/>
          </a:stretch>
        </p:blipFill>
        <p:spPr>
          <a:xfrm>
            <a:off x="4221480" y="1674300"/>
            <a:ext cx="4145280" cy="3930499"/>
          </a:xfrm>
          <a:prstGeom prst="rect">
            <a:avLst/>
          </a:prstGeom>
          <a:ln w="63500">
            <a:solidFill>
              <a:srgbClr val="CCCCCC"/>
            </a:solidFill>
          </a:ln>
        </p:spPr>
      </p:pic>
    </p:spTree>
    <p:extLst>
      <p:ext uri="{BB962C8B-B14F-4D97-AF65-F5344CB8AC3E}">
        <p14:creationId xmlns:p14="http://schemas.microsoft.com/office/powerpoint/2010/main" val="724512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06FB-891F-46EE-B939-3711BF029A2E}"/>
              </a:ext>
            </a:extLst>
          </p:cNvPr>
          <p:cNvSpPr>
            <a:spLocks noGrp="1"/>
          </p:cNvSpPr>
          <p:nvPr>
            <p:ph type="title"/>
          </p:nvPr>
        </p:nvSpPr>
        <p:spPr/>
        <p:txBody>
          <a:bodyPr/>
          <a:lstStyle/>
          <a:p>
            <a:r>
              <a:rPr lang="en-US" b="1" dirty="0">
                <a:solidFill>
                  <a:srgbClr val="00B0F0"/>
                </a:solidFill>
              </a:rPr>
              <a:t>Load Cell Schematic</a:t>
            </a:r>
          </a:p>
        </p:txBody>
      </p:sp>
      <p:pic>
        <p:nvPicPr>
          <p:cNvPr id="4" name="Picture 3">
            <a:extLst>
              <a:ext uri="{FF2B5EF4-FFF2-40B4-BE49-F238E27FC236}">
                <a16:creationId xmlns:a16="http://schemas.microsoft.com/office/drawing/2014/main" id="{E6E875B3-85BE-4C78-A2A0-C4EF12D7DDFD}"/>
              </a:ext>
            </a:extLst>
          </p:cNvPr>
          <p:cNvPicPr>
            <a:picLocks noChangeAspect="1"/>
          </p:cNvPicPr>
          <p:nvPr/>
        </p:nvPicPr>
        <p:blipFill>
          <a:blip r:embed="rId2"/>
          <a:stretch>
            <a:fillRect/>
          </a:stretch>
        </p:blipFill>
        <p:spPr>
          <a:xfrm>
            <a:off x="1357312" y="1360170"/>
            <a:ext cx="6429375" cy="4533900"/>
          </a:xfrm>
          <a:prstGeom prst="rect">
            <a:avLst/>
          </a:prstGeom>
          <a:ln w="63500">
            <a:solidFill>
              <a:srgbClr val="CCCCCC"/>
            </a:solidFill>
          </a:ln>
        </p:spPr>
      </p:pic>
    </p:spTree>
    <p:extLst>
      <p:ext uri="{BB962C8B-B14F-4D97-AF65-F5344CB8AC3E}">
        <p14:creationId xmlns:p14="http://schemas.microsoft.com/office/powerpoint/2010/main" val="3898456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E231-2B72-4D0E-A8D3-7B853AF5F725}"/>
              </a:ext>
            </a:extLst>
          </p:cNvPr>
          <p:cNvSpPr>
            <a:spLocks noGrp="1"/>
          </p:cNvSpPr>
          <p:nvPr>
            <p:ph type="title"/>
          </p:nvPr>
        </p:nvSpPr>
        <p:spPr/>
        <p:txBody>
          <a:bodyPr/>
          <a:lstStyle/>
          <a:p>
            <a:r>
              <a:rPr lang="en-US" b="1" dirty="0">
                <a:solidFill>
                  <a:srgbClr val="00B0F0"/>
                </a:solidFill>
              </a:rPr>
              <a:t>Power Delivery Subsystem</a:t>
            </a:r>
          </a:p>
        </p:txBody>
      </p:sp>
      <p:pic>
        <p:nvPicPr>
          <p:cNvPr id="4" name="Picture 3">
            <a:extLst>
              <a:ext uri="{FF2B5EF4-FFF2-40B4-BE49-F238E27FC236}">
                <a16:creationId xmlns:a16="http://schemas.microsoft.com/office/drawing/2014/main" id="{5FE288FA-6B42-405E-B550-E21A5C01C1A1}"/>
              </a:ext>
            </a:extLst>
          </p:cNvPr>
          <p:cNvPicPr>
            <a:picLocks noChangeAspect="1"/>
          </p:cNvPicPr>
          <p:nvPr/>
        </p:nvPicPr>
        <p:blipFill>
          <a:blip r:embed="rId2"/>
          <a:stretch>
            <a:fillRect/>
          </a:stretch>
        </p:blipFill>
        <p:spPr>
          <a:xfrm>
            <a:off x="1626393" y="1329690"/>
            <a:ext cx="5891213" cy="4877058"/>
          </a:xfrm>
          <a:prstGeom prst="rect">
            <a:avLst/>
          </a:prstGeom>
          <a:ln>
            <a:solidFill>
              <a:srgbClr val="CCCCCC"/>
            </a:solidFill>
          </a:ln>
        </p:spPr>
      </p:pic>
    </p:spTree>
    <p:extLst>
      <p:ext uri="{BB962C8B-B14F-4D97-AF65-F5344CB8AC3E}">
        <p14:creationId xmlns:p14="http://schemas.microsoft.com/office/powerpoint/2010/main" val="3618969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System Power Delivery PCB Topology</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86911"/>
            <a:ext cx="8339205" cy="4967700"/>
          </a:xfrm>
        </p:spPr>
        <p:txBody>
          <a:bodyPr>
            <a:normAutofit/>
          </a:bodyPr>
          <a:lstStyle/>
          <a:p>
            <a:endParaRPr lang="en-US" dirty="0"/>
          </a:p>
          <a:p>
            <a:endParaRPr lang="en-US" dirty="0"/>
          </a:p>
          <a:p>
            <a:endParaRPr lang="en-US" dirty="0"/>
          </a:p>
          <a:p>
            <a:endParaRPr lang="en-US" dirty="0"/>
          </a:p>
        </p:txBody>
      </p:sp>
      <p:grpSp>
        <p:nvGrpSpPr>
          <p:cNvPr id="8" name="Group 7">
            <a:extLst>
              <a:ext uri="{FF2B5EF4-FFF2-40B4-BE49-F238E27FC236}">
                <a16:creationId xmlns:a16="http://schemas.microsoft.com/office/drawing/2014/main" id="{418983CE-6D4D-42DD-991D-7792EEE79F4A}"/>
              </a:ext>
            </a:extLst>
          </p:cNvPr>
          <p:cNvGrpSpPr/>
          <p:nvPr/>
        </p:nvGrpSpPr>
        <p:grpSpPr>
          <a:xfrm>
            <a:off x="2271298" y="1752254"/>
            <a:ext cx="4601404" cy="4128857"/>
            <a:chOff x="5176684" y="2351559"/>
            <a:chExt cx="3967316" cy="3737442"/>
          </a:xfrm>
        </p:grpSpPr>
        <p:grpSp>
          <p:nvGrpSpPr>
            <p:cNvPr id="9" name="Group 8">
              <a:extLst>
                <a:ext uri="{FF2B5EF4-FFF2-40B4-BE49-F238E27FC236}">
                  <a16:creationId xmlns:a16="http://schemas.microsoft.com/office/drawing/2014/main" id="{F0E14EAB-698A-4900-88ED-7C1929725C15}"/>
                </a:ext>
              </a:extLst>
            </p:cNvPr>
            <p:cNvGrpSpPr/>
            <p:nvPr/>
          </p:nvGrpSpPr>
          <p:grpSpPr>
            <a:xfrm>
              <a:off x="5176684" y="2351559"/>
              <a:ext cx="3967316" cy="3737442"/>
              <a:chOff x="95250" y="1395664"/>
              <a:chExt cx="7531433" cy="6858000"/>
            </a:xfrm>
          </p:grpSpPr>
          <p:pic>
            <p:nvPicPr>
              <p:cNvPr id="11" name="Picture 10">
                <a:extLst>
                  <a:ext uri="{FF2B5EF4-FFF2-40B4-BE49-F238E27FC236}">
                    <a16:creationId xmlns:a16="http://schemas.microsoft.com/office/drawing/2014/main" id="{013B7699-C33D-4C7A-A976-269F605BECAF}"/>
                  </a:ext>
                </a:extLst>
              </p:cNvPr>
              <p:cNvPicPr>
                <a:picLocks noChangeAspect="1"/>
              </p:cNvPicPr>
              <p:nvPr/>
            </p:nvPicPr>
            <p:blipFill>
              <a:blip r:embed="rId2"/>
              <a:stretch>
                <a:fillRect/>
              </a:stretch>
            </p:blipFill>
            <p:spPr>
              <a:xfrm>
                <a:off x="595468" y="1395664"/>
                <a:ext cx="7031215" cy="6858000"/>
              </a:xfrm>
              <a:prstGeom prst="rect">
                <a:avLst/>
              </a:prstGeom>
            </p:spPr>
          </p:pic>
          <p:pic>
            <p:nvPicPr>
              <p:cNvPr id="12" name="Picture 11">
                <a:extLst>
                  <a:ext uri="{FF2B5EF4-FFF2-40B4-BE49-F238E27FC236}">
                    <a16:creationId xmlns:a16="http://schemas.microsoft.com/office/drawing/2014/main" id="{A2E2DBB5-D3A0-4B10-8117-7C39D59C4D07}"/>
                  </a:ext>
                </a:extLst>
              </p:cNvPr>
              <p:cNvPicPr>
                <a:picLocks noChangeAspect="1"/>
              </p:cNvPicPr>
              <p:nvPr/>
            </p:nvPicPr>
            <p:blipFill>
              <a:blip r:embed="rId3"/>
              <a:stretch>
                <a:fillRect/>
              </a:stretch>
            </p:blipFill>
            <p:spPr>
              <a:xfrm>
                <a:off x="95250" y="3198168"/>
                <a:ext cx="2133600" cy="1039229"/>
              </a:xfrm>
              <a:prstGeom prst="rect">
                <a:avLst/>
              </a:prstGeom>
            </p:spPr>
          </p:pic>
          <p:pic>
            <p:nvPicPr>
              <p:cNvPr id="13" name="Picture 12">
                <a:extLst>
                  <a:ext uri="{FF2B5EF4-FFF2-40B4-BE49-F238E27FC236}">
                    <a16:creationId xmlns:a16="http://schemas.microsoft.com/office/drawing/2014/main" id="{18E30989-140C-45E4-B72F-063FF992834E}"/>
                  </a:ext>
                </a:extLst>
              </p:cNvPr>
              <p:cNvPicPr>
                <a:picLocks noChangeAspect="1"/>
              </p:cNvPicPr>
              <p:nvPr/>
            </p:nvPicPr>
            <p:blipFill>
              <a:blip r:embed="rId4"/>
              <a:stretch>
                <a:fillRect/>
              </a:stretch>
            </p:blipFill>
            <p:spPr>
              <a:xfrm flipH="1">
                <a:off x="4983693" y="1474144"/>
                <a:ext cx="332018" cy="332018"/>
              </a:xfrm>
              <a:prstGeom prst="rect">
                <a:avLst/>
              </a:prstGeom>
            </p:spPr>
          </p:pic>
        </p:grpSp>
        <p:sp>
          <p:nvSpPr>
            <p:cNvPr id="10" name="Rectangle 9">
              <a:extLst>
                <a:ext uri="{FF2B5EF4-FFF2-40B4-BE49-F238E27FC236}">
                  <a16:creationId xmlns:a16="http://schemas.microsoft.com/office/drawing/2014/main" id="{DEE8EF41-A831-40E9-BB1C-443D1E9EE671}"/>
                </a:ext>
              </a:extLst>
            </p:cNvPr>
            <p:cNvSpPr/>
            <p:nvPr/>
          </p:nvSpPr>
          <p:spPr>
            <a:xfrm>
              <a:off x="7831567" y="2729098"/>
              <a:ext cx="1123912" cy="1554109"/>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B6FB738D-3234-4853-871D-B2E5DFD4FB1C}"/>
              </a:ext>
            </a:extLst>
          </p:cNvPr>
          <p:cNvSpPr/>
          <p:nvPr/>
        </p:nvSpPr>
        <p:spPr>
          <a:xfrm>
            <a:off x="3042748" y="3530786"/>
            <a:ext cx="860407" cy="625668"/>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8432393-937A-4004-8CF2-94A5808211D6}"/>
              </a:ext>
            </a:extLst>
          </p:cNvPr>
          <p:cNvSpPr/>
          <p:nvPr/>
        </p:nvSpPr>
        <p:spPr>
          <a:xfrm>
            <a:off x="2576911" y="1752254"/>
            <a:ext cx="1649703" cy="723787"/>
          </a:xfrm>
          <a:prstGeom prst="rect">
            <a:avLst/>
          </a:prstGeom>
          <a:solidFill>
            <a:srgbClr val="FF000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BCDEB60-8C99-44DF-90B8-A062873F9269}"/>
              </a:ext>
            </a:extLst>
          </p:cNvPr>
          <p:cNvSpPr txBox="1"/>
          <p:nvPr/>
        </p:nvSpPr>
        <p:spPr>
          <a:xfrm>
            <a:off x="1219200" y="1279189"/>
            <a:ext cx="7775325" cy="2862322"/>
          </a:xfrm>
          <a:prstGeom prst="rect">
            <a:avLst/>
          </a:prstGeom>
          <a:noFill/>
        </p:spPr>
        <p:txBody>
          <a:bodyPr wrap="square" rtlCol="0">
            <a:spAutoFit/>
          </a:bodyPr>
          <a:lstStyle/>
          <a:p>
            <a:pPr>
              <a:buClr>
                <a:schemeClr val="bg1"/>
              </a:buClr>
            </a:pPr>
            <a:endParaRPr lang="en-US" sz="2000" dirty="0">
              <a:solidFill>
                <a:schemeClr val="bg1"/>
              </a:solidFill>
            </a:endParaRPr>
          </a:p>
          <a:p>
            <a:pPr>
              <a:buClr>
                <a:schemeClr val="bg1"/>
              </a:buClr>
            </a:pPr>
            <a:endParaRPr lang="en-US" sz="2000" dirty="0">
              <a:solidFill>
                <a:schemeClr val="bg1"/>
              </a:solidFill>
            </a:endParaRPr>
          </a:p>
          <a:p>
            <a:pPr>
              <a:buClr>
                <a:schemeClr val="bg1"/>
              </a:buClr>
            </a:pPr>
            <a:r>
              <a:rPr lang="en-US" sz="2000" dirty="0">
                <a:solidFill>
                  <a:schemeClr val="bg1"/>
                </a:solidFill>
              </a:rPr>
              <a:t>12V IN</a:t>
            </a:r>
          </a:p>
          <a:p>
            <a:pPr marL="342900" indent="-342900">
              <a:buClr>
                <a:schemeClr val="bg1"/>
              </a:buClr>
              <a:buFont typeface="Arial" panose="020B0604020202020204" pitchFamily="34" charset="0"/>
              <a:buChar char="•"/>
            </a:pPr>
            <a:endParaRPr lang="en-US" sz="2000" dirty="0">
              <a:solidFill>
                <a:schemeClr val="bg1"/>
              </a:solidFill>
            </a:endParaRPr>
          </a:p>
          <a:p>
            <a:pPr>
              <a:buClr>
                <a:schemeClr val="bg1"/>
              </a:buClr>
            </a:pPr>
            <a:endParaRPr lang="en-US" sz="2000" dirty="0">
              <a:solidFill>
                <a:schemeClr val="bg1"/>
              </a:solidFill>
            </a:endParaRPr>
          </a:p>
          <a:p>
            <a:pPr>
              <a:buClr>
                <a:schemeClr val="bg1"/>
              </a:buClr>
            </a:pPr>
            <a:r>
              <a:rPr lang="en-US" sz="2000" dirty="0">
                <a:solidFill>
                  <a:schemeClr val="bg1"/>
                </a:solidFill>
              </a:rPr>
              <a:t>						 5V OUT</a:t>
            </a:r>
          </a:p>
          <a:p>
            <a:pPr>
              <a:buClr>
                <a:schemeClr val="bg1"/>
              </a:buClr>
            </a:pPr>
            <a:endParaRPr lang="en-US" sz="2000" dirty="0">
              <a:solidFill>
                <a:schemeClr val="bg1"/>
              </a:solidFill>
            </a:endParaRPr>
          </a:p>
          <a:p>
            <a:pPr>
              <a:buClr>
                <a:schemeClr val="bg1"/>
              </a:buClr>
            </a:pPr>
            <a:endParaRPr lang="en-US" sz="2000" dirty="0">
              <a:solidFill>
                <a:schemeClr val="bg1"/>
              </a:solidFill>
            </a:endParaRPr>
          </a:p>
          <a:p>
            <a:pPr>
              <a:buClr>
                <a:schemeClr val="bg1"/>
              </a:buClr>
            </a:pPr>
            <a:r>
              <a:rPr lang="en-US" sz="2000" dirty="0">
                <a:solidFill>
                  <a:schemeClr val="bg1"/>
                </a:solidFill>
              </a:rPr>
              <a:t>3.3V OUT</a:t>
            </a:r>
          </a:p>
        </p:txBody>
      </p:sp>
    </p:spTree>
    <p:extLst>
      <p:ext uri="{BB962C8B-B14F-4D97-AF65-F5344CB8AC3E}">
        <p14:creationId xmlns:p14="http://schemas.microsoft.com/office/powerpoint/2010/main" val="2943440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System Power Delivery</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86911"/>
            <a:ext cx="8339205" cy="4967700"/>
          </a:xfrm>
        </p:spPr>
        <p:txBody>
          <a:bodyPr>
            <a:normAutofit/>
          </a:bodyPr>
          <a:lstStyle/>
          <a:p>
            <a:r>
              <a:rPr lang="en-US" dirty="0"/>
              <a:t>PCB Input Voltage 12 V</a:t>
            </a:r>
          </a:p>
          <a:p>
            <a:r>
              <a:rPr lang="en-US" dirty="0"/>
              <a:t>In-board Regulators</a:t>
            </a:r>
          </a:p>
          <a:p>
            <a:pPr lvl="1">
              <a:buClr>
                <a:schemeClr val="bg1"/>
              </a:buClr>
              <a:buFont typeface="Arial" panose="020B0604020202020204" pitchFamily="34" charset="0"/>
              <a:buChar char="-"/>
            </a:pPr>
            <a:r>
              <a:rPr lang="en-US" sz="2000" dirty="0">
                <a:solidFill>
                  <a:schemeClr val="bg1"/>
                </a:solidFill>
              </a:rPr>
              <a:t>Two 5V Switching (Buck) Step-Down 3A</a:t>
            </a:r>
          </a:p>
          <a:p>
            <a:pPr lvl="2">
              <a:buClr>
                <a:schemeClr val="bg1"/>
              </a:buClr>
              <a:buFont typeface="Arial" panose="020B0604020202020204" pitchFamily="34" charset="0"/>
              <a:buChar char="-"/>
            </a:pPr>
            <a:r>
              <a:rPr lang="en-US" sz="2000" dirty="0">
                <a:solidFill>
                  <a:schemeClr val="bg1"/>
                </a:solidFill>
              </a:rPr>
              <a:t>TI’s TPS5632 IC</a:t>
            </a:r>
          </a:p>
          <a:p>
            <a:pPr lvl="1">
              <a:buClr>
                <a:schemeClr val="bg1"/>
              </a:buClr>
              <a:buFont typeface="Arial" panose="020B0604020202020204" pitchFamily="34" charset="0"/>
              <a:buChar char="-"/>
            </a:pPr>
            <a:r>
              <a:rPr lang="en-US" sz="2000" dirty="0">
                <a:solidFill>
                  <a:schemeClr val="bg1"/>
                </a:solidFill>
              </a:rPr>
              <a:t>One 3.3V LDO 300mA</a:t>
            </a:r>
          </a:p>
          <a:p>
            <a:pPr lvl="2">
              <a:buClr>
                <a:schemeClr val="bg1"/>
              </a:buClr>
              <a:buFont typeface="Arial" panose="020B0604020202020204" pitchFamily="34" charset="0"/>
              <a:buChar char="-"/>
            </a:pPr>
            <a:r>
              <a:rPr lang="en-US" sz="2000" dirty="0">
                <a:solidFill>
                  <a:schemeClr val="bg1"/>
                </a:solidFill>
              </a:rPr>
              <a:t>TI’s LP2985 IC</a:t>
            </a:r>
          </a:p>
          <a:p>
            <a:r>
              <a:rPr lang="en-US" dirty="0"/>
              <a:t>PCB features thicker power line traces  40mils (low impedance)</a:t>
            </a:r>
          </a:p>
          <a:p>
            <a:r>
              <a:rPr lang="en-US" dirty="0"/>
              <a:t>PCB features reverse voltage prevention for 12V (series diode)</a:t>
            </a:r>
          </a:p>
          <a:p>
            <a:r>
              <a:rPr lang="en-US" dirty="0"/>
              <a:t>USB 5V OUT</a:t>
            </a:r>
          </a:p>
          <a:p>
            <a:r>
              <a:rPr lang="en-US" dirty="0"/>
              <a:t>Current Monitoring Sub-Circuit</a:t>
            </a:r>
          </a:p>
          <a:p>
            <a:pPr marL="63500" indent="0">
              <a:buNone/>
            </a:pPr>
            <a:endParaRPr lang="en-US" dirty="0"/>
          </a:p>
          <a:p>
            <a:endParaRPr lang="en-US" dirty="0"/>
          </a:p>
          <a:p>
            <a:endParaRPr lang="en-US" dirty="0"/>
          </a:p>
        </p:txBody>
      </p:sp>
      <p:pic>
        <p:nvPicPr>
          <p:cNvPr id="1032" name="Picture 8" descr="Related image">
            <a:extLst>
              <a:ext uri="{FF2B5EF4-FFF2-40B4-BE49-F238E27FC236}">
                <a16:creationId xmlns:a16="http://schemas.microsoft.com/office/drawing/2014/main" id="{51BFE190-CFEB-4542-9861-17BB539A11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625" r="96250">
                        <a14:foregroundMark x1="25313" y1="27656" x2="25313" y2="27656"/>
                        <a14:foregroundMark x1="5781" y1="29531" x2="5781" y2="29531"/>
                        <a14:foregroundMark x1="12969" y1="25000" x2="12969" y2="25000"/>
                        <a14:foregroundMark x1="54688" y1="32656" x2="54688" y2="32656"/>
                        <a14:foregroundMark x1="92188" y1="55313" x2="92188" y2="55313"/>
                        <a14:foregroundMark x1="96250" y1="60469" x2="96250" y2="60469"/>
                      </a14:backgroundRemoval>
                    </a14:imgEffect>
                  </a14:imgLayer>
                </a14:imgProps>
              </a:ext>
              <a:ext uri="{28A0092B-C50C-407E-A947-70E740481C1C}">
                <a14:useLocalDpi xmlns:a14="http://schemas.microsoft.com/office/drawing/2010/main" val="0"/>
              </a:ext>
            </a:extLst>
          </a:blip>
          <a:srcRect/>
          <a:stretch>
            <a:fillRect/>
          </a:stretch>
        </p:blipFill>
        <p:spPr bwMode="auto">
          <a:xfrm>
            <a:off x="5628111" y="4325811"/>
            <a:ext cx="1828800" cy="18288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59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System Power Delivery Schematic</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86911"/>
            <a:ext cx="8339205" cy="4967700"/>
          </a:xfrm>
        </p:spPr>
        <p:txBody>
          <a:bodyPr>
            <a:normAutofit/>
          </a:bodyPr>
          <a:lstStyle/>
          <a:p>
            <a:pPr marL="63500" indent="0">
              <a:buNone/>
            </a:pPr>
            <a:r>
              <a:rPr lang="en-US" dirty="0"/>
              <a:t> </a:t>
            </a:r>
          </a:p>
          <a:p>
            <a:pPr marL="63500" indent="0">
              <a:buNone/>
            </a:pPr>
            <a:endParaRPr lang="en-US" dirty="0"/>
          </a:p>
        </p:txBody>
      </p:sp>
      <p:pic>
        <p:nvPicPr>
          <p:cNvPr id="4" name="Picture 3">
            <a:extLst>
              <a:ext uri="{FF2B5EF4-FFF2-40B4-BE49-F238E27FC236}">
                <a16:creationId xmlns:a16="http://schemas.microsoft.com/office/drawing/2014/main" id="{87939A5D-2C4D-4A7D-97AB-56A80CB9DE26}"/>
              </a:ext>
            </a:extLst>
          </p:cNvPr>
          <p:cNvPicPr>
            <a:picLocks noChangeAspect="1"/>
          </p:cNvPicPr>
          <p:nvPr/>
        </p:nvPicPr>
        <p:blipFill rotWithShape="1">
          <a:blip r:embed="rId2"/>
          <a:srcRect r="2290" b="3380"/>
          <a:stretch/>
        </p:blipFill>
        <p:spPr>
          <a:xfrm>
            <a:off x="1409286" y="2828253"/>
            <a:ext cx="6455597" cy="1608233"/>
          </a:xfrm>
          <a:prstGeom prst="rect">
            <a:avLst/>
          </a:prstGeom>
          <a:ln w="44450">
            <a:solidFill>
              <a:srgbClr val="CCCCCC"/>
            </a:solidFill>
          </a:ln>
        </p:spPr>
      </p:pic>
      <p:pic>
        <p:nvPicPr>
          <p:cNvPr id="2" name="Picture 1">
            <a:extLst>
              <a:ext uri="{FF2B5EF4-FFF2-40B4-BE49-F238E27FC236}">
                <a16:creationId xmlns:a16="http://schemas.microsoft.com/office/drawing/2014/main" id="{0A81B298-5846-4FD0-86C5-8844E1154B83}"/>
              </a:ext>
            </a:extLst>
          </p:cNvPr>
          <p:cNvPicPr>
            <a:picLocks noChangeAspect="1"/>
          </p:cNvPicPr>
          <p:nvPr/>
        </p:nvPicPr>
        <p:blipFill>
          <a:blip r:embed="rId3"/>
          <a:stretch>
            <a:fillRect/>
          </a:stretch>
        </p:blipFill>
        <p:spPr>
          <a:xfrm>
            <a:off x="3205405" y="1056606"/>
            <a:ext cx="2496154" cy="1609414"/>
          </a:xfrm>
          <a:prstGeom prst="rect">
            <a:avLst/>
          </a:prstGeom>
          <a:ln w="44450">
            <a:solidFill>
              <a:srgbClr val="CCCCCC"/>
            </a:solidFill>
          </a:ln>
        </p:spPr>
      </p:pic>
      <p:pic>
        <p:nvPicPr>
          <p:cNvPr id="6" name="Picture 5">
            <a:extLst>
              <a:ext uri="{FF2B5EF4-FFF2-40B4-BE49-F238E27FC236}">
                <a16:creationId xmlns:a16="http://schemas.microsoft.com/office/drawing/2014/main" id="{D905995F-646F-43D2-BF71-3FE9A0AAD2B5}"/>
              </a:ext>
            </a:extLst>
          </p:cNvPr>
          <p:cNvPicPr>
            <a:picLocks noChangeAspect="1"/>
          </p:cNvPicPr>
          <p:nvPr/>
        </p:nvPicPr>
        <p:blipFill>
          <a:blip r:embed="rId4"/>
          <a:stretch>
            <a:fillRect/>
          </a:stretch>
        </p:blipFill>
        <p:spPr>
          <a:xfrm>
            <a:off x="1409287" y="4598114"/>
            <a:ext cx="6455596" cy="1686197"/>
          </a:xfrm>
          <a:prstGeom prst="rect">
            <a:avLst/>
          </a:prstGeom>
          <a:ln w="44450">
            <a:solidFill>
              <a:srgbClr val="CCCCCC"/>
            </a:solidFill>
          </a:ln>
        </p:spPr>
      </p:pic>
      <p:sp>
        <p:nvSpPr>
          <p:cNvPr id="9" name="TextBox 8">
            <a:extLst>
              <a:ext uri="{FF2B5EF4-FFF2-40B4-BE49-F238E27FC236}">
                <a16:creationId xmlns:a16="http://schemas.microsoft.com/office/drawing/2014/main" id="{579CA558-F2FA-8143-B98D-E4B2F410F95A}"/>
              </a:ext>
            </a:extLst>
          </p:cNvPr>
          <p:cNvSpPr txBox="1"/>
          <p:nvPr/>
        </p:nvSpPr>
        <p:spPr>
          <a:xfrm>
            <a:off x="270960" y="3470706"/>
            <a:ext cx="1149927" cy="400110"/>
          </a:xfrm>
          <a:prstGeom prst="rect">
            <a:avLst/>
          </a:prstGeom>
          <a:noFill/>
        </p:spPr>
        <p:txBody>
          <a:bodyPr wrap="square" rtlCol="0">
            <a:spAutoFit/>
          </a:bodyPr>
          <a:lstStyle/>
          <a:p>
            <a:r>
              <a:rPr lang="en-US" sz="2000" b="1" dirty="0">
                <a:solidFill>
                  <a:schemeClr val="bg1"/>
                </a:solidFill>
              </a:rPr>
              <a:t>5V Out</a:t>
            </a:r>
          </a:p>
        </p:txBody>
      </p:sp>
      <p:sp>
        <p:nvSpPr>
          <p:cNvPr id="10" name="TextBox 9">
            <a:extLst>
              <a:ext uri="{FF2B5EF4-FFF2-40B4-BE49-F238E27FC236}">
                <a16:creationId xmlns:a16="http://schemas.microsoft.com/office/drawing/2014/main" id="{47059E16-0807-C64C-9945-BFF5A50B027F}"/>
              </a:ext>
            </a:extLst>
          </p:cNvPr>
          <p:cNvSpPr txBox="1"/>
          <p:nvPr/>
        </p:nvSpPr>
        <p:spPr>
          <a:xfrm>
            <a:off x="109719" y="5236428"/>
            <a:ext cx="1259239" cy="400110"/>
          </a:xfrm>
          <a:prstGeom prst="rect">
            <a:avLst/>
          </a:prstGeom>
          <a:noFill/>
        </p:spPr>
        <p:txBody>
          <a:bodyPr wrap="square" rtlCol="0">
            <a:spAutoFit/>
          </a:bodyPr>
          <a:lstStyle/>
          <a:p>
            <a:r>
              <a:rPr lang="en-US" sz="2000" b="1" dirty="0">
                <a:solidFill>
                  <a:schemeClr val="bg1"/>
                </a:solidFill>
              </a:rPr>
              <a:t>3.3V Out </a:t>
            </a:r>
          </a:p>
        </p:txBody>
      </p:sp>
      <p:sp>
        <p:nvSpPr>
          <p:cNvPr id="11" name="TextBox 10">
            <a:extLst>
              <a:ext uri="{FF2B5EF4-FFF2-40B4-BE49-F238E27FC236}">
                <a16:creationId xmlns:a16="http://schemas.microsoft.com/office/drawing/2014/main" id="{7C6CA8F5-A63D-D546-A280-C1A9ADC2F5B8}"/>
              </a:ext>
            </a:extLst>
          </p:cNvPr>
          <p:cNvSpPr txBox="1"/>
          <p:nvPr/>
        </p:nvSpPr>
        <p:spPr>
          <a:xfrm>
            <a:off x="1629618" y="1661258"/>
            <a:ext cx="1469350" cy="400110"/>
          </a:xfrm>
          <a:prstGeom prst="rect">
            <a:avLst/>
          </a:prstGeom>
          <a:noFill/>
        </p:spPr>
        <p:txBody>
          <a:bodyPr wrap="square" rtlCol="0">
            <a:spAutoFit/>
          </a:bodyPr>
          <a:lstStyle/>
          <a:p>
            <a:r>
              <a:rPr lang="en-US" sz="2000" b="1" dirty="0">
                <a:solidFill>
                  <a:schemeClr val="bg1"/>
                </a:solidFill>
              </a:rPr>
              <a:t>12 V Input</a:t>
            </a:r>
          </a:p>
        </p:txBody>
      </p:sp>
    </p:spTree>
    <p:extLst>
      <p:ext uri="{BB962C8B-B14F-4D97-AF65-F5344CB8AC3E}">
        <p14:creationId xmlns:p14="http://schemas.microsoft.com/office/powerpoint/2010/main" val="4031469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1CCE-83B6-479A-89F3-B34589273FE3}"/>
              </a:ext>
            </a:extLst>
          </p:cNvPr>
          <p:cNvSpPr>
            <a:spLocks noGrp="1"/>
          </p:cNvSpPr>
          <p:nvPr>
            <p:ph type="title"/>
          </p:nvPr>
        </p:nvSpPr>
        <p:spPr/>
        <p:txBody>
          <a:bodyPr/>
          <a:lstStyle/>
          <a:p>
            <a:r>
              <a:rPr lang="en-US" b="1" dirty="0">
                <a:solidFill>
                  <a:srgbClr val="00B0F0"/>
                </a:solidFill>
              </a:rPr>
              <a:t>Current Monitoring Schematic</a:t>
            </a:r>
            <a:endParaRPr lang="en-US" dirty="0"/>
          </a:p>
        </p:txBody>
      </p:sp>
      <p:sp>
        <p:nvSpPr>
          <p:cNvPr id="3" name="Text Placeholder 2">
            <a:extLst>
              <a:ext uri="{FF2B5EF4-FFF2-40B4-BE49-F238E27FC236}">
                <a16:creationId xmlns:a16="http://schemas.microsoft.com/office/drawing/2014/main" id="{CB237EA3-8AD8-4DC7-878C-870155BB37E3}"/>
              </a:ext>
            </a:extLst>
          </p:cNvPr>
          <p:cNvSpPr>
            <a:spLocks noGrp="1"/>
          </p:cNvSpPr>
          <p:nvPr>
            <p:ph type="body" idx="1"/>
          </p:nvPr>
        </p:nvSpPr>
        <p:spPr/>
        <p:txBody>
          <a:bodyPr/>
          <a:lstStyle/>
          <a:p>
            <a:r>
              <a:rPr lang="en-US" dirty="0"/>
              <a:t>Uses a shunt resistor (low impedance with high power rating)</a:t>
            </a:r>
          </a:p>
          <a:p>
            <a:r>
              <a:rPr lang="en-US" dirty="0"/>
              <a:t>Op-amp uses the differential voltages of both sides of the resistor and outputs a analog signal</a:t>
            </a:r>
          </a:p>
          <a:p>
            <a:r>
              <a:rPr lang="en-US" dirty="0"/>
              <a:t>With the formula provided in the schematic we can derive the current from the output of the regulators</a:t>
            </a:r>
          </a:p>
        </p:txBody>
      </p:sp>
      <p:pic>
        <p:nvPicPr>
          <p:cNvPr id="4" name="Picture 3">
            <a:extLst>
              <a:ext uri="{FF2B5EF4-FFF2-40B4-BE49-F238E27FC236}">
                <a16:creationId xmlns:a16="http://schemas.microsoft.com/office/drawing/2014/main" id="{59E9496B-E0F9-4452-BD6A-7CCF7A0A3F53}"/>
              </a:ext>
            </a:extLst>
          </p:cNvPr>
          <p:cNvPicPr>
            <a:picLocks noChangeAspect="1"/>
          </p:cNvPicPr>
          <p:nvPr/>
        </p:nvPicPr>
        <p:blipFill>
          <a:blip r:embed="rId2"/>
          <a:stretch>
            <a:fillRect/>
          </a:stretch>
        </p:blipFill>
        <p:spPr>
          <a:xfrm>
            <a:off x="4158717" y="3108960"/>
            <a:ext cx="3934979" cy="3014440"/>
          </a:xfrm>
          <a:prstGeom prst="rect">
            <a:avLst/>
          </a:prstGeom>
          <a:ln w="63500">
            <a:solidFill>
              <a:srgbClr val="CCCCCC"/>
            </a:solidFill>
          </a:ln>
        </p:spPr>
      </p:pic>
      <p:pic>
        <p:nvPicPr>
          <p:cNvPr id="5" name="Picture 4">
            <a:extLst>
              <a:ext uri="{FF2B5EF4-FFF2-40B4-BE49-F238E27FC236}">
                <a16:creationId xmlns:a16="http://schemas.microsoft.com/office/drawing/2014/main" id="{6502C765-8A1E-41F1-A8AA-806306E3659E}"/>
              </a:ext>
            </a:extLst>
          </p:cNvPr>
          <p:cNvPicPr>
            <a:picLocks noChangeAspect="1"/>
          </p:cNvPicPr>
          <p:nvPr/>
        </p:nvPicPr>
        <p:blipFill rotWithShape="1">
          <a:blip r:embed="rId3"/>
          <a:srcRect l="72259" r="2291" b="58307"/>
          <a:stretch/>
        </p:blipFill>
        <p:spPr>
          <a:xfrm>
            <a:off x="4158717" y="1442187"/>
            <a:ext cx="3934979" cy="1309168"/>
          </a:xfrm>
          <a:prstGeom prst="rect">
            <a:avLst/>
          </a:prstGeom>
          <a:solidFill>
            <a:srgbClr val="FFFFFF">
              <a:shade val="85000"/>
            </a:srgbClr>
          </a:solidFill>
          <a:ln w="635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7016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Technologies Integrated</a:t>
            </a:r>
          </a:p>
        </p:txBody>
      </p:sp>
      <p:sp>
        <p:nvSpPr>
          <p:cNvPr id="3" name="Text Placeholder 2"/>
          <p:cNvSpPr>
            <a:spLocks noGrp="1"/>
          </p:cNvSpPr>
          <p:nvPr>
            <p:ph type="body" idx="1"/>
          </p:nvPr>
        </p:nvSpPr>
        <p:spPr>
          <a:xfrm>
            <a:off x="-79513" y="1007528"/>
            <a:ext cx="4489853" cy="4967700"/>
          </a:xfrm>
        </p:spPr>
        <p:txBody>
          <a:bodyPr/>
          <a:lstStyle/>
          <a:p>
            <a:pPr marL="63500" indent="0">
              <a:buNone/>
            </a:pPr>
            <a:r>
              <a:rPr lang="en-US" dirty="0"/>
              <a:t>We integrated:</a:t>
            </a:r>
          </a:p>
          <a:p>
            <a:r>
              <a:rPr lang="en-US" b="1" dirty="0">
                <a:solidFill>
                  <a:srgbClr val="D89F39"/>
                </a:solidFill>
              </a:rPr>
              <a:t>IR sensor </a:t>
            </a:r>
            <a:r>
              <a:rPr lang="en-US" dirty="0"/>
              <a:t>to detect when guest are seated</a:t>
            </a:r>
          </a:p>
          <a:p>
            <a:r>
              <a:rPr lang="en-US" b="1" dirty="0">
                <a:solidFill>
                  <a:srgbClr val="D89F39"/>
                </a:solidFill>
              </a:rPr>
              <a:t>Ambient Light Sensor</a:t>
            </a:r>
            <a:r>
              <a:rPr lang="en-US" dirty="0">
                <a:solidFill>
                  <a:srgbClr val="D89F39"/>
                </a:solidFill>
              </a:rPr>
              <a:t> </a:t>
            </a:r>
            <a:r>
              <a:rPr lang="en-US" dirty="0"/>
              <a:t>to modulate LED brightness</a:t>
            </a:r>
            <a:endParaRPr lang="en-US" b="1" dirty="0"/>
          </a:p>
          <a:p>
            <a:r>
              <a:rPr lang="en-US" b="1" dirty="0">
                <a:solidFill>
                  <a:srgbClr val="D89F39"/>
                </a:solidFill>
              </a:rPr>
              <a:t>Bluetooth</a:t>
            </a:r>
            <a:r>
              <a:rPr lang="en-US" dirty="0">
                <a:solidFill>
                  <a:srgbClr val="D89F39"/>
                </a:solidFill>
              </a:rPr>
              <a:t> </a:t>
            </a:r>
            <a:r>
              <a:rPr lang="en-US" dirty="0"/>
              <a:t>to send notifications to mobile application </a:t>
            </a:r>
          </a:p>
          <a:p>
            <a:r>
              <a:rPr lang="en-US" b="1" dirty="0">
                <a:solidFill>
                  <a:srgbClr val="D89F39"/>
                </a:solidFill>
              </a:rPr>
              <a:t>Load Cell </a:t>
            </a:r>
            <a:r>
              <a:rPr lang="en-US" dirty="0"/>
              <a:t>to track drink level</a:t>
            </a:r>
          </a:p>
          <a:p>
            <a:r>
              <a:rPr lang="en-US" b="1" dirty="0">
                <a:solidFill>
                  <a:srgbClr val="D89F39"/>
                </a:solidFill>
              </a:rPr>
              <a:t>LEDs</a:t>
            </a:r>
            <a:r>
              <a:rPr lang="en-US" dirty="0"/>
              <a:t> to allow servers to see a table’s status from distance</a:t>
            </a:r>
          </a:p>
          <a:p>
            <a:r>
              <a:rPr lang="en-US" b="1" dirty="0">
                <a:solidFill>
                  <a:srgbClr val="D89F39"/>
                </a:solidFill>
              </a:rPr>
              <a:t>LCD Screen </a:t>
            </a:r>
            <a:r>
              <a:rPr lang="en-US" dirty="0"/>
              <a:t>to display messages  </a:t>
            </a:r>
          </a:p>
          <a:p>
            <a:r>
              <a:rPr lang="en-US" b="1" dirty="0">
                <a:solidFill>
                  <a:srgbClr val="D89F39"/>
                </a:solidFill>
              </a:rPr>
              <a:t>USB Charging Ports </a:t>
            </a:r>
            <a:r>
              <a:rPr lang="en-US" dirty="0"/>
              <a:t>for convenience</a:t>
            </a:r>
          </a:p>
        </p:txBody>
      </p:sp>
      <p:grpSp>
        <p:nvGrpSpPr>
          <p:cNvPr id="7" name="Group 6">
            <a:extLst>
              <a:ext uri="{FF2B5EF4-FFF2-40B4-BE49-F238E27FC236}">
                <a16:creationId xmlns:a16="http://schemas.microsoft.com/office/drawing/2014/main" id="{C2815132-FCA8-3944-82B7-E84C9DD0BCA7}"/>
              </a:ext>
            </a:extLst>
          </p:cNvPr>
          <p:cNvGrpSpPr/>
          <p:nvPr/>
        </p:nvGrpSpPr>
        <p:grpSpPr>
          <a:xfrm rot="19310164">
            <a:off x="4862484" y="1985684"/>
            <a:ext cx="3610130" cy="3421920"/>
            <a:chOff x="95250" y="1395664"/>
            <a:chExt cx="7531434" cy="6858000"/>
          </a:xfrm>
        </p:grpSpPr>
        <p:pic>
          <p:nvPicPr>
            <p:cNvPr id="8" name="Picture 7">
              <a:extLst>
                <a:ext uri="{FF2B5EF4-FFF2-40B4-BE49-F238E27FC236}">
                  <a16:creationId xmlns:a16="http://schemas.microsoft.com/office/drawing/2014/main" id="{DBCA8158-6878-6541-BC1A-01329FF659C9}"/>
                </a:ext>
              </a:extLst>
            </p:cNvPr>
            <p:cNvPicPr>
              <a:picLocks noChangeAspect="1"/>
            </p:cNvPicPr>
            <p:nvPr/>
          </p:nvPicPr>
          <p:blipFill>
            <a:blip r:embed="rId3"/>
            <a:stretch>
              <a:fillRect/>
            </a:stretch>
          </p:blipFill>
          <p:spPr>
            <a:xfrm>
              <a:off x="595470" y="1395664"/>
              <a:ext cx="7031214" cy="6858000"/>
            </a:xfrm>
            <a:prstGeom prst="rect">
              <a:avLst/>
            </a:prstGeom>
          </p:spPr>
        </p:pic>
        <p:pic>
          <p:nvPicPr>
            <p:cNvPr id="9" name="Picture 8">
              <a:extLst>
                <a:ext uri="{FF2B5EF4-FFF2-40B4-BE49-F238E27FC236}">
                  <a16:creationId xmlns:a16="http://schemas.microsoft.com/office/drawing/2014/main" id="{D4DF6BF3-76F5-9944-8936-D8C9FD563272}"/>
                </a:ext>
              </a:extLst>
            </p:cNvPr>
            <p:cNvPicPr>
              <a:picLocks noChangeAspect="1"/>
            </p:cNvPicPr>
            <p:nvPr/>
          </p:nvPicPr>
          <p:blipFill>
            <a:blip r:embed="rId4"/>
            <a:stretch>
              <a:fillRect/>
            </a:stretch>
          </p:blipFill>
          <p:spPr>
            <a:xfrm>
              <a:off x="95250" y="3198168"/>
              <a:ext cx="2133600" cy="1039229"/>
            </a:xfrm>
            <a:prstGeom prst="rect">
              <a:avLst/>
            </a:prstGeom>
          </p:spPr>
        </p:pic>
        <p:pic>
          <p:nvPicPr>
            <p:cNvPr id="10" name="Picture 9">
              <a:extLst>
                <a:ext uri="{FF2B5EF4-FFF2-40B4-BE49-F238E27FC236}">
                  <a16:creationId xmlns:a16="http://schemas.microsoft.com/office/drawing/2014/main" id="{B217B740-C732-C14A-920E-E70279F4FB1F}"/>
                </a:ext>
              </a:extLst>
            </p:cNvPr>
            <p:cNvPicPr>
              <a:picLocks noChangeAspect="1"/>
            </p:cNvPicPr>
            <p:nvPr/>
          </p:nvPicPr>
          <p:blipFill>
            <a:blip r:embed="rId5"/>
            <a:stretch>
              <a:fillRect/>
            </a:stretch>
          </p:blipFill>
          <p:spPr>
            <a:xfrm flipH="1">
              <a:off x="4983693" y="1474144"/>
              <a:ext cx="332018" cy="332018"/>
            </a:xfrm>
            <a:prstGeom prst="rect">
              <a:avLst/>
            </a:prstGeom>
          </p:spPr>
        </p:pic>
      </p:grpSp>
    </p:spTree>
    <p:extLst>
      <p:ext uri="{BB962C8B-B14F-4D97-AF65-F5344CB8AC3E}">
        <p14:creationId xmlns:p14="http://schemas.microsoft.com/office/powerpoint/2010/main" val="1620815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MCU Component Selection</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13362" y="1461600"/>
            <a:ext cx="3368978" cy="4967700"/>
          </a:xfrm>
        </p:spPr>
        <p:txBody>
          <a:bodyPr>
            <a:normAutofit/>
          </a:bodyPr>
          <a:lstStyle/>
          <a:p>
            <a:r>
              <a:rPr lang="en-US" dirty="0"/>
              <a:t>Using the new Microchip 328PB microcontroller</a:t>
            </a:r>
          </a:p>
          <a:p>
            <a:r>
              <a:rPr lang="en-US" dirty="0"/>
              <a:t>Prototyped with Atmel </a:t>
            </a:r>
            <a:r>
              <a:rPr lang="en-US" dirty="0" err="1"/>
              <a:t>ATmega</a:t>
            </a:r>
            <a:r>
              <a:rPr lang="en-US" dirty="0"/>
              <a:t> 2560</a:t>
            </a:r>
          </a:p>
          <a:p>
            <a:r>
              <a:rPr lang="en-US" dirty="0"/>
              <a:t>$15 v $1</a:t>
            </a:r>
          </a:p>
          <a:p>
            <a:r>
              <a:rPr lang="en-US" dirty="0"/>
              <a:t>ISP v USB</a:t>
            </a:r>
          </a:p>
          <a:p>
            <a:r>
              <a:rPr lang="en-US" dirty="0"/>
              <a:t>Less pins to solder</a:t>
            </a:r>
          </a:p>
          <a:p>
            <a:endParaRPr lang="en-US" dirty="0"/>
          </a:p>
          <a:p>
            <a:endParaRPr lang="en-US" dirty="0"/>
          </a:p>
          <a:p>
            <a:endParaRPr lang="en-US" dirty="0"/>
          </a:p>
        </p:txBody>
      </p:sp>
      <p:sp>
        <p:nvSpPr>
          <p:cNvPr id="6" name="TextBox 5">
            <a:extLst>
              <a:ext uri="{FF2B5EF4-FFF2-40B4-BE49-F238E27FC236}">
                <a16:creationId xmlns:a16="http://schemas.microsoft.com/office/drawing/2014/main" id="{6BF72C04-4377-412E-A709-D0C33CC4B6BC}"/>
              </a:ext>
            </a:extLst>
          </p:cNvPr>
          <p:cNvSpPr txBox="1"/>
          <p:nvPr/>
        </p:nvSpPr>
        <p:spPr>
          <a:xfrm>
            <a:off x="86700" y="6532832"/>
            <a:ext cx="423514" cy="307777"/>
          </a:xfrm>
          <a:prstGeom prst="rect">
            <a:avLst/>
          </a:prstGeom>
          <a:noFill/>
        </p:spPr>
        <p:txBody>
          <a:bodyPr wrap="none" rtlCol="0">
            <a:spAutoFit/>
          </a:bodyPr>
          <a:lstStyle/>
          <a:p>
            <a:r>
              <a:rPr lang="en-US" dirty="0"/>
              <a:t>TD</a:t>
            </a:r>
          </a:p>
        </p:txBody>
      </p:sp>
      <p:graphicFrame>
        <p:nvGraphicFramePr>
          <p:cNvPr id="7" name="Table 6">
            <a:extLst>
              <a:ext uri="{FF2B5EF4-FFF2-40B4-BE49-F238E27FC236}">
                <a16:creationId xmlns:a16="http://schemas.microsoft.com/office/drawing/2014/main" id="{4134DB6D-613C-044D-9919-EF9CD160668A}"/>
              </a:ext>
            </a:extLst>
          </p:cNvPr>
          <p:cNvGraphicFramePr>
            <a:graphicFrameLocks noGrp="1"/>
          </p:cNvGraphicFramePr>
          <p:nvPr>
            <p:extLst>
              <p:ext uri="{D42A27DB-BD31-4B8C-83A1-F6EECF244321}">
                <p14:modId xmlns:p14="http://schemas.microsoft.com/office/powerpoint/2010/main" val="2823107404"/>
              </p:ext>
            </p:extLst>
          </p:nvPr>
        </p:nvGraphicFramePr>
        <p:xfrm>
          <a:off x="3518453" y="3423401"/>
          <a:ext cx="4542972" cy="1689832"/>
        </p:xfrm>
        <a:graphic>
          <a:graphicData uri="http://schemas.openxmlformats.org/drawingml/2006/table">
            <a:tbl>
              <a:tblPr bandRow="1">
                <a:tableStyleId>{284E427A-3D55-4303-BF80-6455036E1DE7}</a:tableStyleId>
              </a:tblPr>
              <a:tblGrid>
                <a:gridCol w="1641365">
                  <a:extLst>
                    <a:ext uri="{9D8B030D-6E8A-4147-A177-3AD203B41FA5}">
                      <a16:colId xmlns:a16="http://schemas.microsoft.com/office/drawing/2014/main" val="3877710433"/>
                    </a:ext>
                  </a:extLst>
                </a:gridCol>
                <a:gridCol w="881221">
                  <a:extLst>
                    <a:ext uri="{9D8B030D-6E8A-4147-A177-3AD203B41FA5}">
                      <a16:colId xmlns:a16="http://schemas.microsoft.com/office/drawing/2014/main" val="3928460277"/>
                    </a:ext>
                  </a:extLst>
                </a:gridCol>
                <a:gridCol w="1288141">
                  <a:extLst>
                    <a:ext uri="{9D8B030D-6E8A-4147-A177-3AD203B41FA5}">
                      <a16:colId xmlns:a16="http://schemas.microsoft.com/office/drawing/2014/main" val="160744224"/>
                    </a:ext>
                  </a:extLst>
                </a:gridCol>
                <a:gridCol w="732245">
                  <a:extLst>
                    <a:ext uri="{9D8B030D-6E8A-4147-A177-3AD203B41FA5}">
                      <a16:colId xmlns:a16="http://schemas.microsoft.com/office/drawing/2014/main" val="645087792"/>
                    </a:ext>
                  </a:extLst>
                </a:gridCol>
              </a:tblGrid>
              <a:tr h="587767">
                <a:tc>
                  <a:txBody>
                    <a:bodyPr/>
                    <a:lstStyle/>
                    <a:p>
                      <a:r>
                        <a:rPr lang="en-US" sz="1400" baseline="0" dirty="0"/>
                        <a:t>MCU</a:t>
                      </a:r>
                    </a:p>
                    <a:p>
                      <a:r>
                        <a:rPr lang="en-US" sz="1400" b="1" baseline="0" dirty="0"/>
                        <a:t>(</a:t>
                      </a:r>
                      <a:r>
                        <a:rPr lang="en-US" sz="1400" b="1" baseline="0" dirty="0" err="1"/>
                        <a:t>ATmega</a:t>
                      </a:r>
                      <a:r>
                        <a:rPr lang="en-US" sz="1400" b="1" baseline="0" dirty="0"/>
                        <a:t> Series)</a:t>
                      </a:r>
                    </a:p>
                  </a:txBody>
                  <a:tcPr marL="68580" marR="68580" marT="0" marB="0" anchor="ctr"/>
                </a:tc>
                <a:tc>
                  <a:txBody>
                    <a:bodyPr/>
                    <a:lstStyle/>
                    <a:p>
                      <a:pPr marL="0" marR="0" algn="just">
                        <a:spcBef>
                          <a:spcPts val="0"/>
                        </a:spcBef>
                        <a:spcAft>
                          <a:spcPts val="0"/>
                        </a:spcAft>
                      </a:pPr>
                      <a:r>
                        <a:rPr lang="en-US" sz="1400" dirty="0">
                          <a:effectLst/>
                          <a:latin typeface="+mn-lt"/>
                          <a:ea typeface="Calibri" panose="020F0502020204030204" pitchFamily="34" charset="0"/>
                        </a:rPr>
                        <a:t>328-P</a:t>
                      </a:r>
                    </a:p>
                  </a:txBody>
                  <a:tcPr marL="68580" marR="68580" marT="0" marB="0" anchor="ctr"/>
                </a:tc>
                <a:tc>
                  <a:txBody>
                    <a:bodyPr/>
                    <a:lstStyle/>
                    <a:p>
                      <a:pPr marL="0" marR="0" algn="just">
                        <a:spcBef>
                          <a:spcPts val="0"/>
                        </a:spcBef>
                        <a:spcAft>
                          <a:spcPts val="0"/>
                        </a:spcAft>
                      </a:pPr>
                      <a:r>
                        <a:rPr lang="en-US" sz="1400" b="1" dirty="0">
                          <a:solidFill>
                            <a:schemeClr val="tx1"/>
                          </a:solidFill>
                          <a:effectLst/>
                          <a:highlight>
                            <a:srgbClr val="00FF00"/>
                          </a:highlight>
                          <a:latin typeface="+mn-lt"/>
                        </a:rPr>
                        <a:t>328-PB</a:t>
                      </a:r>
                      <a:endParaRPr lang="en-US" sz="1400" b="1" dirty="0">
                        <a:solidFill>
                          <a:schemeClr val="tx1"/>
                        </a:solidFill>
                        <a:effectLst/>
                        <a:highlight>
                          <a:srgbClr val="00FF00"/>
                        </a:highlight>
                        <a:latin typeface="+mn-lt"/>
                        <a:ea typeface="Calibri" panose="020F0502020204030204" pitchFamily="34" charset="0"/>
                      </a:endParaRPr>
                    </a:p>
                  </a:txBody>
                  <a:tcPr marL="68580" marR="68580" marT="0" marB="0" anchor="ctr"/>
                </a:tc>
                <a:tc>
                  <a:txBody>
                    <a:bodyPr/>
                    <a:lstStyle/>
                    <a:p>
                      <a:pPr marL="0" marR="0" algn="just">
                        <a:spcBef>
                          <a:spcPts val="0"/>
                        </a:spcBef>
                        <a:spcAft>
                          <a:spcPts val="0"/>
                        </a:spcAft>
                      </a:pPr>
                      <a:r>
                        <a:rPr lang="en-US" sz="1400" dirty="0">
                          <a:effectLst/>
                          <a:latin typeface="+mn-lt"/>
                        </a:rPr>
                        <a:t>2560</a:t>
                      </a:r>
                      <a:endParaRPr lang="en-US" sz="14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644898212"/>
                  </a:ext>
                </a:extLst>
              </a:tr>
              <a:tr h="367355">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baseline="0" dirty="0"/>
                        <a:t>Analog Pins</a:t>
                      </a:r>
                      <a:endParaRPr lang="en-US" sz="1400" b="1" baseline="0" dirty="0"/>
                    </a:p>
                  </a:txBody>
                  <a:tcPr marL="68580" marR="68580" marT="0" marB="0" anchor="ctr"/>
                </a:tc>
                <a:tc>
                  <a:txBody>
                    <a:bodyPr/>
                    <a:lstStyle/>
                    <a:p>
                      <a:pPr marL="0" marR="0" algn="just">
                        <a:spcBef>
                          <a:spcPts val="0"/>
                        </a:spcBef>
                        <a:spcAft>
                          <a:spcPts val="0"/>
                        </a:spcAft>
                      </a:pPr>
                      <a:r>
                        <a:rPr lang="en-US" sz="1400" dirty="0">
                          <a:effectLst/>
                          <a:latin typeface="+mn-lt"/>
                          <a:ea typeface="Calibri" panose="020F0502020204030204" pitchFamily="34" charset="0"/>
                        </a:rPr>
                        <a:t>6</a:t>
                      </a:r>
                    </a:p>
                  </a:txBody>
                  <a:tcPr marL="68580" marR="68580" marT="0" marB="0" anchor="ctr"/>
                </a:tc>
                <a:tc>
                  <a:txBody>
                    <a:bodyPr/>
                    <a:lstStyle/>
                    <a:p>
                      <a:pPr marL="0" marR="0" algn="just">
                        <a:spcBef>
                          <a:spcPts val="0"/>
                        </a:spcBef>
                        <a:spcAft>
                          <a:spcPts val="0"/>
                        </a:spcAft>
                      </a:pPr>
                      <a:r>
                        <a:rPr lang="en-US" sz="1400" b="1" dirty="0">
                          <a:solidFill>
                            <a:schemeClr val="tx1"/>
                          </a:solidFill>
                          <a:effectLst/>
                          <a:latin typeface="+mn-lt"/>
                          <a:ea typeface="Calibri" panose="020F0502020204030204" pitchFamily="34" charset="0"/>
                        </a:rPr>
                        <a:t>8</a:t>
                      </a:r>
                    </a:p>
                  </a:txBody>
                  <a:tcPr marL="68580" marR="68580" marT="0" marB="0" anchor="ctr"/>
                </a:tc>
                <a:tc>
                  <a:txBody>
                    <a:bodyPr/>
                    <a:lstStyle/>
                    <a:p>
                      <a:pPr marL="0" marR="0" algn="just">
                        <a:spcBef>
                          <a:spcPts val="0"/>
                        </a:spcBef>
                        <a:spcAft>
                          <a:spcPts val="0"/>
                        </a:spcAft>
                      </a:pPr>
                      <a:r>
                        <a:rPr lang="en-US" sz="1400" dirty="0">
                          <a:effectLst/>
                          <a:latin typeface="+mn-lt"/>
                          <a:ea typeface="Calibri" panose="020F0502020204030204" pitchFamily="34" charset="0"/>
                        </a:rPr>
                        <a:t>8</a:t>
                      </a:r>
                    </a:p>
                  </a:txBody>
                  <a:tcPr marL="68580" marR="68580" marT="0" marB="0" anchor="ctr"/>
                </a:tc>
                <a:extLst>
                  <a:ext uri="{0D108BD9-81ED-4DB2-BD59-A6C34878D82A}">
                    <a16:rowId xmlns:a16="http://schemas.microsoft.com/office/drawing/2014/main" val="1872485021"/>
                  </a:ext>
                </a:extLst>
              </a:tr>
              <a:tr h="367355">
                <a:tc>
                  <a:txBody>
                    <a:bodyPr/>
                    <a:lstStyle/>
                    <a:p>
                      <a:r>
                        <a:rPr lang="en-US" sz="1400" baseline="0" dirty="0"/>
                        <a:t>Digital Pins</a:t>
                      </a:r>
                      <a:endParaRPr lang="en-US" sz="1400" b="1" baseline="0" dirty="0"/>
                    </a:p>
                  </a:txBody>
                  <a:tcPr marL="68580" marR="68580" marT="0" marB="0" anchor="ctr"/>
                </a:tc>
                <a:tc>
                  <a:txBody>
                    <a:bodyPr/>
                    <a:lstStyle/>
                    <a:p>
                      <a:pPr marL="0" marR="0" algn="just">
                        <a:spcBef>
                          <a:spcPts val="0"/>
                        </a:spcBef>
                        <a:spcAft>
                          <a:spcPts val="0"/>
                        </a:spcAft>
                      </a:pPr>
                      <a:r>
                        <a:rPr lang="en-US" sz="1400" dirty="0">
                          <a:effectLst/>
                          <a:latin typeface="+mn-lt"/>
                          <a:ea typeface="Calibri" panose="020F0502020204030204" pitchFamily="34" charset="0"/>
                        </a:rPr>
                        <a:t>14</a:t>
                      </a:r>
                    </a:p>
                  </a:txBody>
                  <a:tcPr marL="68580" marR="68580" marT="0" marB="0" anchor="ctr"/>
                </a:tc>
                <a:tc>
                  <a:txBody>
                    <a:bodyPr/>
                    <a:lstStyle/>
                    <a:p>
                      <a:pPr marL="0" marR="0" algn="just">
                        <a:spcBef>
                          <a:spcPts val="0"/>
                        </a:spcBef>
                        <a:spcAft>
                          <a:spcPts val="0"/>
                        </a:spcAft>
                      </a:pPr>
                      <a:r>
                        <a:rPr lang="en-US" sz="1400" b="1" dirty="0">
                          <a:solidFill>
                            <a:schemeClr val="tx1"/>
                          </a:solidFill>
                          <a:effectLst/>
                          <a:latin typeface="+mn-lt"/>
                          <a:ea typeface="Calibri" panose="020F0502020204030204" pitchFamily="34" charset="0"/>
                        </a:rPr>
                        <a:t>18</a:t>
                      </a:r>
                    </a:p>
                  </a:txBody>
                  <a:tcPr marL="68580" marR="68580" marT="0" marB="0" anchor="ctr"/>
                </a:tc>
                <a:tc>
                  <a:txBody>
                    <a:bodyPr/>
                    <a:lstStyle/>
                    <a:p>
                      <a:pPr marL="0" marR="0" algn="just">
                        <a:spcBef>
                          <a:spcPts val="0"/>
                        </a:spcBef>
                        <a:spcAft>
                          <a:spcPts val="0"/>
                        </a:spcAft>
                      </a:pPr>
                      <a:r>
                        <a:rPr lang="en-US" sz="1400" dirty="0">
                          <a:effectLst/>
                          <a:latin typeface="+mn-lt"/>
                          <a:ea typeface="Calibri" panose="020F0502020204030204" pitchFamily="34" charset="0"/>
                        </a:rPr>
                        <a:t>50</a:t>
                      </a:r>
                    </a:p>
                  </a:txBody>
                  <a:tcPr marL="68580" marR="68580" marT="0" marB="0" anchor="ctr"/>
                </a:tc>
                <a:extLst>
                  <a:ext uri="{0D108BD9-81ED-4DB2-BD59-A6C34878D82A}">
                    <a16:rowId xmlns:a16="http://schemas.microsoft.com/office/drawing/2014/main" val="725812189"/>
                  </a:ext>
                </a:extLst>
              </a:tr>
              <a:tr h="367355">
                <a:tc>
                  <a:txBody>
                    <a:bodyPr/>
                    <a:lstStyle/>
                    <a:p>
                      <a:r>
                        <a:rPr lang="en-US" sz="1400" baseline="0" dirty="0"/>
                        <a:t>UART</a:t>
                      </a:r>
                      <a:endParaRPr lang="en-US" sz="1400" b="1" baseline="0" dirty="0"/>
                    </a:p>
                  </a:txBody>
                  <a:tcPr marL="68580" marR="68580" marT="0" marB="0" anchor="ctr"/>
                </a:tc>
                <a:tc>
                  <a:txBody>
                    <a:bodyPr/>
                    <a:lstStyle/>
                    <a:p>
                      <a:pPr marL="0" marR="0" algn="just">
                        <a:spcBef>
                          <a:spcPts val="0"/>
                        </a:spcBef>
                        <a:spcAft>
                          <a:spcPts val="0"/>
                        </a:spcAft>
                      </a:pPr>
                      <a:r>
                        <a:rPr lang="en-US" sz="1400" dirty="0">
                          <a:effectLst/>
                          <a:latin typeface="+mn-lt"/>
                          <a:ea typeface="Calibri" panose="020F0502020204030204" pitchFamily="34" charset="0"/>
                        </a:rPr>
                        <a:t>1</a:t>
                      </a:r>
                    </a:p>
                  </a:txBody>
                  <a:tcPr marL="68580" marR="68580" marT="0" marB="0" anchor="ctr"/>
                </a:tc>
                <a:tc>
                  <a:txBody>
                    <a:bodyPr/>
                    <a:lstStyle/>
                    <a:p>
                      <a:pPr marL="0" marR="0" algn="just">
                        <a:spcBef>
                          <a:spcPts val="0"/>
                        </a:spcBef>
                        <a:spcAft>
                          <a:spcPts val="0"/>
                        </a:spcAft>
                      </a:pPr>
                      <a:r>
                        <a:rPr lang="en-US" sz="1400" b="1" dirty="0">
                          <a:solidFill>
                            <a:schemeClr val="tx1"/>
                          </a:solidFill>
                          <a:effectLst/>
                          <a:latin typeface="+mn-lt"/>
                          <a:ea typeface="Calibri" panose="020F0502020204030204" pitchFamily="34" charset="0"/>
                        </a:rPr>
                        <a:t>2</a:t>
                      </a:r>
                    </a:p>
                  </a:txBody>
                  <a:tcPr marL="68580" marR="68580" marT="0" marB="0" anchor="ctr"/>
                </a:tc>
                <a:tc>
                  <a:txBody>
                    <a:bodyPr/>
                    <a:lstStyle/>
                    <a:p>
                      <a:pPr marL="0" marR="0" algn="just">
                        <a:spcBef>
                          <a:spcPts val="0"/>
                        </a:spcBef>
                        <a:spcAft>
                          <a:spcPts val="0"/>
                        </a:spcAft>
                      </a:pPr>
                      <a:r>
                        <a:rPr lang="en-US" sz="1400" dirty="0">
                          <a:effectLst/>
                          <a:latin typeface="+mn-lt"/>
                          <a:ea typeface="Calibri" panose="020F0502020204030204" pitchFamily="34" charset="0"/>
                        </a:rPr>
                        <a:t>4</a:t>
                      </a:r>
                    </a:p>
                  </a:txBody>
                  <a:tcPr marL="68580" marR="68580" marT="0" marB="0" anchor="ctr"/>
                </a:tc>
                <a:extLst>
                  <a:ext uri="{0D108BD9-81ED-4DB2-BD59-A6C34878D82A}">
                    <a16:rowId xmlns:a16="http://schemas.microsoft.com/office/drawing/2014/main" val="292055889"/>
                  </a:ext>
                </a:extLst>
              </a:tr>
            </a:tbl>
          </a:graphicData>
        </a:graphic>
      </p:graphicFrame>
      <p:pic>
        <p:nvPicPr>
          <p:cNvPr id="8" name="Picture 7">
            <a:extLst>
              <a:ext uri="{FF2B5EF4-FFF2-40B4-BE49-F238E27FC236}">
                <a16:creationId xmlns:a16="http://schemas.microsoft.com/office/drawing/2014/main" id="{A633F40C-78F9-D549-9D6E-A4DD6682A362}"/>
              </a:ext>
            </a:extLst>
          </p:cNvPr>
          <p:cNvPicPr>
            <a:picLocks noChangeAspect="1"/>
          </p:cNvPicPr>
          <p:nvPr/>
        </p:nvPicPr>
        <p:blipFill>
          <a:blip r:embed="rId2"/>
          <a:stretch>
            <a:fillRect/>
          </a:stretch>
        </p:blipFill>
        <p:spPr>
          <a:xfrm rot="627269">
            <a:off x="5804163" y="1627751"/>
            <a:ext cx="1981200" cy="1638300"/>
          </a:xfrm>
          <a:prstGeom prst="rect">
            <a:avLst/>
          </a:prstGeom>
        </p:spPr>
      </p:pic>
      <p:pic>
        <p:nvPicPr>
          <p:cNvPr id="14" name="Picture 13">
            <a:extLst>
              <a:ext uri="{FF2B5EF4-FFF2-40B4-BE49-F238E27FC236}">
                <a16:creationId xmlns:a16="http://schemas.microsoft.com/office/drawing/2014/main" id="{3ED4BBCE-87FD-034B-8BA6-608131646E99}"/>
              </a:ext>
            </a:extLst>
          </p:cNvPr>
          <p:cNvPicPr>
            <a:picLocks noChangeAspect="1"/>
          </p:cNvPicPr>
          <p:nvPr/>
        </p:nvPicPr>
        <p:blipFill>
          <a:blip r:embed="rId3"/>
          <a:stretch>
            <a:fillRect/>
          </a:stretch>
        </p:blipFill>
        <p:spPr>
          <a:xfrm rot="919386">
            <a:off x="3663596" y="1627751"/>
            <a:ext cx="1981200" cy="1638300"/>
          </a:xfrm>
          <a:prstGeom prst="rect">
            <a:avLst/>
          </a:prstGeom>
        </p:spPr>
      </p:pic>
    </p:spTree>
    <p:extLst>
      <p:ext uri="{BB962C8B-B14F-4D97-AF65-F5344CB8AC3E}">
        <p14:creationId xmlns:p14="http://schemas.microsoft.com/office/powerpoint/2010/main" val="3978618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Programmer's Tools / Circuit Debugging</a:t>
            </a:r>
          </a:p>
        </p:txBody>
      </p:sp>
      <p:sp>
        <p:nvSpPr>
          <p:cNvPr id="3" name="Content Placeholder 2">
            <a:extLst>
              <a:ext uri="{FF2B5EF4-FFF2-40B4-BE49-F238E27FC236}">
                <a16:creationId xmlns:a16="http://schemas.microsoft.com/office/drawing/2014/main" id="{4D02912B-7E61-ED41-9A43-718018B36D55}"/>
              </a:ext>
            </a:extLst>
          </p:cNvPr>
          <p:cNvSpPr>
            <a:spLocks noGrp="1"/>
          </p:cNvSpPr>
          <p:nvPr>
            <p:ph type="body" idx="1"/>
          </p:nvPr>
        </p:nvSpPr>
        <p:spPr>
          <a:xfrm>
            <a:off x="149475" y="1155700"/>
            <a:ext cx="5598182" cy="4967700"/>
          </a:xfrm>
        </p:spPr>
        <p:txBody>
          <a:bodyPr>
            <a:normAutofit/>
          </a:bodyPr>
          <a:lstStyle/>
          <a:p>
            <a:r>
              <a:rPr lang="en-US" sz="2400" dirty="0"/>
              <a:t>PCB has numerous markers such as polarity on 12V</a:t>
            </a:r>
          </a:p>
          <a:p>
            <a:r>
              <a:rPr lang="en-US" sz="2400" dirty="0"/>
              <a:t>Several status LEDs</a:t>
            </a:r>
          </a:p>
          <a:p>
            <a:r>
              <a:rPr lang="en-US" sz="2400" dirty="0"/>
              <a:t>Manual switch for TX / RX</a:t>
            </a:r>
          </a:p>
          <a:p>
            <a:r>
              <a:rPr lang="en-US" sz="2400" dirty="0"/>
              <a:t>Current monitors for 3.3V / 5V regulators</a:t>
            </a:r>
          </a:p>
          <a:p>
            <a:r>
              <a:rPr lang="en-US" sz="2400" dirty="0"/>
              <a:t>Spare pins for expansion / debugging</a:t>
            </a:r>
          </a:p>
          <a:p>
            <a:r>
              <a:rPr lang="en-US" sz="2400" dirty="0"/>
              <a:t>Spare pads for components</a:t>
            </a:r>
          </a:p>
          <a:p>
            <a:r>
              <a:rPr lang="en-US" sz="2400" dirty="0"/>
              <a:t>Included solder bridges in PCB</a:t>
            </a:r>
          </a:p>
        </p:txBody>
      </p:sp>
    </p:spTree>
    <p:extLst>
      <p:ext uri="{BB962C8B-B14F-4D97-AF65-F5344CB8AC3E}">
        <p14:creationId xmlns:p14="http://schemas.microsoft.com/office/powerpoint/2010/main" val="926877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231800" y="2334469"/>
            <a:ext cx="6680400" cy="2189061"/>
          </a:xfrm>
        </p:spPr>
        <p:txBody>
          <a:bodyPr/>
          <a:lstStyle/>
          <a:p>
            <a:r>
              <a:rPr lang="en-US" b="1" dirty="0">
                <a:solidFill>
                  <a:srgbClr val="2E3037"/>
                </a:solidFill>
              </a:rPr>
              <a:t>Mobile Application</a:t>
            </a:r>
          </a:p>
        </p:txBody>
      </p:sp>
    </p:spTree>
    <p:extLst>
      <p:ext uri="{BB962C8B-B14F-4D97-AF65-F5344CB8AC3E}">
        <p14:creationId xmlns:p14="http://schemas.microsoft.com/office/powerpoint/2010/main" val="1008547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ADC6-A713-45A5-97C7-A5BB130D3AA3}"/>
              </a:ext>
            </a:extLst>
          </p:cNvPr>
          <p:cNvSpPr>
            <a:spLocks noGrp="1"/>
          </p:cNvSpPr>
          <p:nvPr>
            <p:ph type="title"/>
          </p:nvPr>
        </p:nvSpPr>
        <p:spPr/>
        <p:txBody>
          <a:bodyPr/>
          <a:lstStyle/>
          <a:p>
            <a:r>
              <a:rPr lang="en-US" b="1" dirty="0">
                <a:solidFill>
                  <a:srgbClr val="00B0F0"/>
                </a:solidFill>
              </a:rPr>
              <a:t>Mobile Application - Add Table</a:t>
            </a:r>
            <a:endParaRPr lang="en-US" dirty="0">
              <a:solidFill>
                <a:srgbClr val="00B0F0"/>
              </a:solidFill>
            </a:endParaRPr>
          </a:p>
        </p:txBody>
      </p:sp>
      <p:sp>
        <p:nvSpPr>
          <p:cNvPr id="3" name="Text Placeholder 2">
            <a:extLst>
              <a:ext uri="{FF2B5EF4-FFF2-40B4-BE49-F238E27FC236}">
                <a16:creationId xmlns:a16="http://schemas.microsoft.com/office/drawing/2014/main" id="{C3037467-012C-41DA-9679-1A3F7389F282}"/>
              </a:ext>
            </a:extLst>
          </p:cNvPr>
          <p:cNvSpPr>
            <a:spLocks noGrp="1"/>
          </p:cNvSpPr>
          <p:nvPr>
            <p:ph type="body" idx="1"/>
          </p:nvPr>
        </p:nvSpPr>
        <p:spPr>
          <a:xfrm>
            <a:off x="260310" y="1226493"/>
            <a:ext cx="3969943" cy="4967700"/>
          </a:xfrm>
        </p:spPr>
        <p:txBody>
          <a:bodyPr/>
          <a:lstStyle/>
          <a:p>
            <a:r>
              <a:rPr lang="en-US" sz="1800" dirty="0"/>
              <a:t>The mobile application is designed so that the server can receive notifications from the guests at the table</a:t>
            </a:r>
          </a:p>
          <a:p>
            <a:r>
              <a:rPr lang="en-US" sz="1800" dirty="0"/>
              <a:t>First a table must be added</a:t>
            </a:r>
          </a:p>
          <a:p>
            <a:r>
              <a:rPr lang="en-US" sz="1800" dirty="0"/>
              <a:t>Clicking on the Add Table button the server can connect to a new table</a:t>
            </a:r>
          </a:p>
          <a:p>
            <a:r>
              <a:rPr lang="en-US" sz="1800" dirty="0"/>
              <a:t>The Add Table screen shows a list of all smart tables in the area</a:t>
            </a:r>
          </a:p>
          <a:p>
            <a:r>
              <a:rPr lang="en-US" sz="1800" dirty="0"/>
              <a:t>Clicking a device will add the table to the home screen so the server can begin receiving notifications</a:t>
            </a:r>
          </a:p>
          <a:p>
            <a:pPr marL="63500" indent="0">
              <a:buNone/>
            </a:pPr>
            <a:endParaRPr lang="en-US" sz="1800" dirty="0"/>
          </a:p>
          <a:p>
            <a:endParaRPr lang="en-US" sz="18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3086"/>
          <a:stretch/>
        </p:blipFill>
        <p:spPr>
          <a:xfrm>
            <a:off x="5014519" y="1505527"/>
            <a:ext cx="2559404" cy="440963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111"/>
          <a:stretch/>
        </p:blipFill>
        <p:spPr>
          <a:xfrm>
            <a:off x="5014519" y="1505527"/>
            <a:ext cx="2560060" cy="4409632"/>
          </a:xfrm>
          <a:prstGeom prst="rect">
            <a:avLst/>
          </a:prstGeom>
        </p:spPr>
      </p:pic>
      <p:sp>
        <p:nvSpPr>
          <p:cNvPr id="6" name="Arrow: Down 5">
            <a:extLst>
              <a:ext uri="{FF2B5EF4-FFF2-40B4-BE49-F238E27FC236}">
                <a16:creationId xmlns:a16="http://schemas.microsoft.com/office/drawing/2014/main" id="{ECF7067A-1DCA-480C-B7B3-E6D2A552FF83}"/>
              </a:ext>
            </a:extLst>
          </p:cNvPr>
          <p:cNvSpPr/>
          <p:nvPr/>
        </p:nvSpPr>
        <p:spPr>
          <a:xfrm rot="2354726">
            <a:off x="6685366" y="4218206"/>
            <a:ext cx="648182" cy="1466601"/>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61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Mobile Application - Home Screen</a:t>
            </a:r>
          </a:p>
        </p:txBody>
      </p:sp>
      <p:sp>
        <p:nvSpPr>
          <p:cNvPr id="3" name="Text Placeholder 2"/>
          <p:cNvSpPr>
            <a:spLocks noGrp="1"/>
          </p:cNvSpPr>
          <p:nvPr>
            <p:ph type="body" idx="1"/>
          </p:nvPr>
        </p:nvSpPr>
        <p:spPr>
          <a:xfrm>
            <a:off x="149475" y="1355040"/>
            <a:ext cx="3775980" cy="4967700"/>
          </a:xfrm>
        </p:spPr>
        <p:txBody>
          <a:bodyPr/>
          <a:lstStyle/>
          <a:p>
            <a:r>
              <a:rPr lang="en-US" dirty="0"/>
              <a:t>Once a table is added it will be displayed on the home screen as a tile</a:t>
            </a:r>
          </a:p>
          <a:p>
            <a:r>
              <a:rPr lang="en-US" dirty="0"/>
              <a:t>The number of new notifications the table has will be displayed on the right of the table tile  </a:t>
            </a:r>
          </a:p>
          <a:p>
            <a:r>
              <a:rPr lang="en-US" dirty="0"/>
              <a:t>The screenshot depicts what the server will see on the home screen of the application</a:t>
            </a: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127"/>
          <a:stretch/>
        </p:blipFill>
        <p:spPr>
          <a:xfrm>
            <a:off x="5047962" y="1355040"/>
            <a:ext cx="2699038" cy="4648252"/>
          </a:xfrm>
          <a:prstGeom prst="rect">
            <a:avLst/>
          </a:prstGeom>
        </p:spPr>
      </p:pic>
      <p:sp>
        <p:nvSpPr>
          <p:cNvPr id="8" name="Arrow: Down 5">
            <a:extLst>
              <a:ext uri="{FF2B5EF4-FFF2-40B4-BE49-F238E27FC236}">
                <a16:creationId xmlns:a16="http://schemas.microsoft.com/office/drawing/2014/main" id="{ECF7067A-1DCA-480C-B7B3-E6D2A552FF83}"/>
              </a:ext>
            </a:extLst>
          </p:cNvPr>
          <p:cNvSpPr/>
          <p:nvPr/>
        </p:nvSpPr>
        <p:spPr>
          <a:xfrm rot="19857425">
            <a:off x="5059765" y="2147438"/>
            <a:ext cx="648182" cy="1466601"/>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5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Mobile Application - Table Notifications</a:t>
            </a:r>
          </a:p>
        </p:txBody>
      </p:sp>
      <p:sp>
        <p:nvSpPr>
          <p:cNvPr id="3" name="Text Placeholder 2"/>
          <p:cNvSpPr>
            <a:spLocks noGrp="1"/>
          </p:cNvSpPr>
          <p:nvPr>
            <p:ph type="body" idx="1"/>
          </p:nvPr>
        </p:nvSpPr>
        <p:spPr>
          <a:xfrm>
            <a:off x="149474" y="1155700"/>
            <a:ext cx="4330161" cy="4967700"/>
          </a:xfrm>
        </p:spPr>
        <p:txBody>
          <a:bodyPr/>
          <a:lstStyle/>
          <a:p>
            <a:r>
              <a:rPr lang="en-US" dirty="0"/>
              <a:t>Once inside the table screen the server can see a list of notifications</a:t>
            </a:r>
          </a:p>
          <a:p>
            <a:r>
              <a:rPr lang="en-US" dirty="0"/>
              <a:t>Some of these are automatically sent from the table, like the “Refill Needed”</a:t>
            </a:r>
          </a:p>
          <a:p>
            <a:r>
              <a:rPr lang="en-US" dirty="0"/>
              <a:t>Other notifications are directly sent from the guest, like when the guest clicks the request server button</a:t>
            </a:r>
          </a:p>
          <a:p>
            <a:r>
              <a:rPr lang="en-US" dirty="0"/>
              <a:t>By clicking the notification the server can dismiss it</a:t>
            </a:r>
          </a:p>
          <a:p>
            <a:r>
              <a:rPr lang="en-US" dirty="0"/>
              <a:t>The respond button will change the table from the red LED mode to the blue LED mode</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38"/>
          <a:stretch/>
        </p:blipFill>
        <p:spPr>
          <a:xfrm>
            <a:off x="5026530" y="1304482"/>
            <a:ext cx="2720470" cy="4670136"/>
          </a:xfrm>
          <a:prstGeom prst="rect">
            <a:avLst/>
          </a:prstGeom>
        </p:spPr>
      </p:pic>
    </p:spTree>
    <p:extLst>
      <p:ext uri="{BB962C8B-B14F-4D97-AF65-F5344CB8AC3E}">
        <p14:creationId xmlns:p14="http://schemas.microsoft.com/office/powerpoint/2010/main" val="1601747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31800" y="2334469"/>
            <a:ext cx="6680400" cy="2189061"/>
          </a:xfrm>
        </p:spPr>
        <p:txBody>
          <a:bodyPr/>
          <a:lstStyle/>
          <a:p>
            <a:r>
              <a:rPr lang="en-US" b="1" dirty="0">
                <a:solidFill>
                  <a:srgbClr val="2E3037"/>
                </a:solidFill>
              </a:rPr>
              <a:t>Administrative Content</a:t>
            </a:r>
          </a:p>
        </p:txBody>
      </p:sp>
      <p:sp>
        <p:nvSpPr>
          <p:cNvPr id="3" name="TextBox 2">
            <a:extLst>
              <a:ext uri="{FF2B5EF4-FFF2-40B4-BE49-F238E27FC236}">
                <a16:creationId xmlns:a16="http://schemas.microsoft.com/office/drawing/2014/main" id="{C0028FC1-506F-45BE-B82C-E379B6C50925}"/>
              </a:ext>
            </a:extLst>
          </p:cNvPr>
          <p:cNvSpPr txBox="1"/>
          <p:nvPr/>
        </p:nvSpPr>
        <p:spPr>
          <a:xfrm>
            <a:off x="86700" y="6532832"/>
            <a:ext cx="444352" cy="307777"/>
          </a:xfrm>
          <a:prstGeom prst="rect">
            <a:avLst/>
          </a:prstGeom>
          <a:noFill/>
        </p:spPr>
        <p:txBody>
          <a:bodyPr wrap="none" rtlCol="0">
            <a:spAutoFit/>
          </a:bodyPr>
          <a:lstStyle/>
          <a:p>
            <a:r>
              <a:rPr lang="en-US" dirty="0">
                <a:solidFill>
                  <a:schemeClr val="bg1"/>
                </a:solidFill>
              </a:rPr>
              <a:t>DC</a:t>
            </a:r>
          </a:p>
        </p:txBody>
      </p:sp>
    </p:spTree>
    <p:extLst>
      <p:ext uri="{BB962C8B-B14F-4D97-AF65-F5344CB8AC3E}">
        <p14:creationId xmlns:p14="http://schemas.microsoft.com/office/powerpoint/2010/main" val="2648865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Work Distribution</a:t>
            </a:r>
          </a:p>
        </p:txBody>
      </p:sp>
      <p:graphicFrame>
        <p:nvGraphicFramePr>
          <p:cNvPr id="6" name="Table 5">
            <a:extLst>
              <a:ext uri="{FF2B5EF4-FFF2-40B4-BE49-F238E27FC236}">
                <a16:creationId xmlns:a16="http://schemas.microsoft.com/office/drawing/2014/main" id="{C12EC658-F84D-FF43-8695-F5761F1C00FD}"/>
              </a:ext>
            </a:extLst>
          </p:cNvPr>
          <p:cNvGraphicFramePr>
            <a:graphicFrameLocks noGrp="1"/>
          </p:cNvGraphicFramePr>
          <p:nvPr>
            <p:extLst>
              <p:ext uri="{D42A27DB-BD31-4B8C-83A1-F6EECF244321}">
                <p14:modId xmlns:p14="http://schemas.microsoft.com/office/powerpoint/2010/main" val="2201621520"/>
              </p:ext>
            </p:extLst>
          </p:nvPr>
        </p:nvGraphicFramePr>
        <p:xfrm>
          <a:off x="1315751" y="1122100"/>
          <a:ext cx="5969631" cy="4413993"/>
        </p:xfrm>
        <a:graphic>
          <a:graphicData uri="http://schemas.openxmlformats.org/drawingml/2006/table">
            <a:tbl>
              <a:tblPr firstRow="1" bandRow="1">
                <a:tableStyleId>{284E427A-3D55-4303-BF80-6455036E1DE7}</a:tableStyleId>
              </a:tblPr>
              <a:tblGrid>
                <a:gridCol w="1471516">
                  <a:extLst>
                    <a:ext uri="{9D8B030D-6E8A-4147-A177-3AD203B41FA5}">
                      <a16:colId xmlns:a16="http://schemas.microsoft.com/office/drawing/2014/main" val="2929193492"/>
                    </a:ext>
                  </a:extLst>
                </a:gridCol>
                <a:gridCol w="916337">
                  <a:extLst>
                    <a:ext uri="{9D8B030D-6E8A-4147-A177-3AD203B41FA5}">
                      <a16:colId xmlns:a16="http://schemas.microsoft.com/office/drawing/2014/main" val="2074872663"/>
                    </a:ext>
                  </a:extLst>
                </a:gridCol>
                <a:gridCol w="1193926">
                  <a:extLst>
                    <a:ext uri="{9D8B030D-6E8A-4147-A177-3AD203B41FA5}">
                      <a16:colId xmlns:a16="http://schemas.microsoft.com/office/drawing/2014/main" val="3300256894"/>
                    </a:ext>
                  </a:extLst>
                </a:gridCol>
                <a:gridCol w="1193926">
                  <a:extLst>
                    <a:ext uri="{9D8B030D-6E8A-4147-A177-3AD203B41FA5}">
                      <a16:colId xmlns:a16="http://schemas.microsoft.com/office/drawing/2014/main" val="2731121296"/>
                    </a:ext>
                  </a:extLst>
                </a:gridCol>
                <a:gridCol w="1193926">
                  <a:extLst>
                    <a:ext uri="{9D8B030D-6E8A-4147-A177-3AD203B41FA5}">
                      <a16:colId xmlns:a16="http://schemas.microsoft.com/office/drawing/2014/main" val="355675823"/>
                    </a:ext>
                  </a:extLst>
                </a:gridCol>
              </a:tblGrid>
              <a:tr h="330041">
                <a:tc>
                  <a:txBody>
                    <a:bodyPr/>
                    <a:lstStyle/>
                    <a:p>
                      <a:endParaRPr lang="en-US" dirty="0"/>
                    </a:p>
                  </a:txBody>
                  <a:tcPr/>
                </a:tc>
                <a:tc>
                  <a:txBody>
                    <a:bodyPr/>
                    <a:lstStyle/>
                    <a:p>
                      <a:r>
                        <a:rPr lang="en-US" dirty="0"/>
                        <a:t>Chase</a:t>
                      </a:r>
                    </a:p>
                  </a:txBody>
                  <a:tcPr/>
                </a:tc>
                <a:tc>
                  <a:txBody>
                    <a:bodyPr/>
                    <a:lstStyle/>
                    <a:p>
                      <a:r>
                        <a:rPr lang="en-US" dirty="0"/>
                        <a:t>Chris</a:t>
                      </a:r>
                    </a:p>
                  </a:txBody>
                  <a:tcPr/>
                </a:tc>
                <a:tc>
                  <a:txBody>
                    <a:bodyPr/>
                    <a:lstStyle/>
                    <a:p>
                      <a:r>
                        <a:rPr lang="en-US" dirty="0" err="1"/>
                        <a:t>Dhaval</a:t>
                      </a:r>
                      <a:endParaRPr lang="en-US" dirty="0"/>
                    </a:p>
                  </a:txBody>
                  <a:tcPr/>
                </a:tc>
                <a:tc>
                  <a:txBody>
                    <a:bodyPr/>
                    <a:lstStyle/>
                    <a:p>
                      <a:r>
                        <a:rPr lang="en-US" dirty="0"/>
                        <a:t>Mikey</a:t>
                      </a:r>
                    </a:p>
                  </a:txBody>
                  <a:tcPr/>
                </a:tc>
                <a:extLst>
                  <a:ext uri="{0D108BD9-81ED-4DB2-BD59-A6C34878D82A}">
                    <a16:rowId xmlns:a16="http://schemas.microsoft.com/office/drawing/2014/main" val="2164463484"/>
                  </a:ext>
                </a:extLst>
              </a:tr>
              <a:tr h="330041">
                <a:tc>
                  <a:txBody>
                    <a:bodyPr/>
                    <a:lstStyle/>
                    <a:p>
                      <a:r>
                        <a:rPr lang="en-US" b="0" dirty="0"/>
                        <a:t>PCB</a:t>
                      </a:r>
                    </a:p>
                  </a:txBody>
                  <a:tcPr/>
                </a:tc>
                <a:tc>
                  <a:txBody>
                    <a:bodyPr/>
                    <a:lstStyle/>
                    <a:p>
                      <a:r>
                        <a:rPr lang="en-US" b="1" dirty="0"/>
                        <a:t>P</a:t>
                      </a:r>
                    </a:p>
                  </a:txBody>
                  <a:tcPr/>
                </a:tc>
                <a:tc>
                  <a:txBody>
                    <a:bodyPr/>
                    <a:lstStyle/>
                    <a:p>
                      <a:r>
                        <a:rPr lang="en-US" dirty="0"/>
                        <a:t>S</a:t>
                      </a:r>
                    </a:p>
                  </a:txBody>
                  <a:tcPr/>
                </a:tc>
                <a:tc>
                  <a:txBody>
                    <a:bodyPr/>
                    <a:lstStyle/>
                    <a:p>
                      <a:r>
                        <a:rPr lang="en-US" dirty="0"/>
                        <a:t>T</a:t>
                      </a:r>
                    </a:p>
                  </a:txBody>
                  <a:tcPr/>
                </a:tc>
                <a:tc>
                  <a:txBody>
                    <a:bodyPr/>
                    <a:lstStyle/>
                    <a:p>
                      <a:r>
                        <a:rPr lang="en-US" dirty="0"/>
                        <a:t>S</a:t>
                      </a:r>
                    </a:p>
                  </a:txBody>
                  <a:tcPr/>
                </a:tc>
                <a:extLst>
                  <a:ext uri="{0D108BD9-81ED-4DB2-BD59-A6C34878D82A}">
                    <a16:rowId xmlns:a16="http://schemas.microsoft.com/office/drawing/2014/main" val="356856769"/>
                  </a:ext>
                </a:extLst>
              </a:tr>
              <a:tr h="330041">
                <a:tc>
                  <a:txBody>
                    <a:bodyPr/>
                    <a:lstStyle/>
                    <a:p>
                      <a:r>
                        <a:rPr lang="en-US" b="0" dirty="0"/>
                        <a:t>Prototype</a:t>
                      </a:r>
                    </a:p>
                  </a:txBody>
                  <a:tcPr/>
                </a:tc>
                <a:tc>
                  <a:txBody>
                    <a:bodyPr/>
                    <a:lstStyle/>
                    <a:p>
                      <a:endParaRPr lang="en-US" dirty="0"/>
                    </a:p>
                  </a:txBody>
                  <a:tcPr/>
                </a:tc>
                <a:tc>
                  <a:txBody>
                    <a:bodyPr/>
                    <a:lstStyle/>
                    <a:p>
                      <a:r>
                        <a:rPr lang="en-US" dirty="0"/>
                        <a:t>S</a:t>
                      </a:r>
                    </a:p>
                  </a:txBody>
                  <a:tcPr/>
                </a:tc>
                <a:tc>
                  <a:txBody>
                    <a:bodyPr/>
                    <a:lstStyle/>
                    <a:p>
                      <a:r>
                        <a:rPr lang="en-US" dirty="0"/>
                        <a:t>S</a:t>
                      </a:r>
                    </a:p>
                  </a:txBody>
                  <a:tcPr/>
                </a:tc>
                <a:tc>
                  <a:txBody>
                    <a:bodyPr/>
                    <a:lstStyle/>
                    <a:p>
                      <a:r>
                        <a:rPr lang="en-US" b="1" dirty="0"/>
                        <a:t>P</a:t>
                      </a:r>
                    </a:p>
                  </a:txBody>
                  <a:tcPr/>
                </a:tc>
                <a:extLst>
                  <a:ext uri="{0D108BD9-81ED-4DB2-BD59-A6C34878D82A}">
                    <a16:rowId xmlns:a16="http://schemas.microsoft.com/office/drawing/2014/main" val="2030482973"/>
                  </a:ext>
                </a:extLst>
              </a:tr>
              <a:tr h="330041">
                <a:tc>
                  <a:txBody>
                    <a:bodyPr/>
                    <a:lstStyle/>
                    <a:p>
                      <a:r>
                        <a:rPr lang="en-US" dirty="0"/>
                        <a:t>Main Logic</a:t>
                      </a:r>
                    </a:p>
                  </a:txBody>
                  <a:tcPr/>
                </a:tc>
                <a:tc>
                  <a:txBody>
                    <a:bodyPr/>
                    <a:lstStyle/>
                    <a:p>
                      <a:endParaRPr lang="en-US" dirty="0"/>
                    </a:p>
                  </a:txBody>
                  <a:tcPr/>
                </a:tc>
                <a:tc>
                  <a:txBody>
                    <a:bodyPr/>
                    <a:lstStyle/>
                    <a:p>
                      <a:r>
                        <a:rPr lang="en-US" dirty="0"/>
                        <a:t>S</a:t>
                      </a:r>
                    </a:p>
                  </a:txBody>
                  <a:tcPr/>
                </a:tc>
                <a:tc>
                  <a:txBody>
                    <a:bodyPr/>
                    <a:lstStyle/>
                    <a:p>
                      <a:r>
                        <a:rPr lang="en-US" dirty="0"/>
                        <a:t>S</a:t>
                      </a:r>
                    </a:p>
                  </a:txBody>
                  <a:tcPr/>
                </a:tc>
                <a:tc>
                  <a:txBody>
                    <a:bodyPr/>
                    <a:lstStyle/>
                    <a:p>
                      <a:r>
                        <a:rPr lang="en-US" b="1" dirty="0"/>
                        <a:t>P</a:t>
                      </a:r>
                    </a:p>
                  </a:txBody>
                  <a:tcPr/>
                </a:tc>
                <a:extLst>
                  <a:ext uri="{0D108BD9-81ED-4DB2-BD59-A6C34878D82A}">
                    <a16:rowId xmlns:a16="http://schemas.microsoft.com/office/drawing/2014/main" val="2008410531"/>
                  </a:ext>
                </a:extLst>
              </a:tr>
              <a:tr h="481208">
                <a:tc>
                  <a:txBody>
                    <a:bodyPr/>
                    <a:lstStyle/>
                    <a:p>
                      <a:r>
                        <a:rPr lang="en-US" dirty="0"/>
                        <a:t>Ambient/Motion</a:t>
                      </a:r>
                    </a:p>
                  </a:txBody>
                  <a:tcPr/>
                </a:tc>
                <a:tc>
                  <a:txBody>
                    <a:bodyPr/>
                    <a:lstStyle/>
                    <a:p>
                      <a:r>
                        <a:rPr lang="en-US" dirty="0"/>
                        <a:t>S</a:t>
                      </a:r>
                    </a:p>
                  </a:txBody>
                  <a:tcPr/>
                </a:tc>
                <a:tc>
                  <a:txBody>
                    <a:bodyPr/>
                    <a:lstStyle/>
                    <a:p>
                      <a:endParaRPr lang="en-US" dirty="0"/>
                    </a:p>
                  </a:txBody>
                  <a:tcPr/>
                </a:tc>
                <a:tc>
                  <a:txBody>
                    <a:bodyPr/>
                    <a:lstStyle/>
                    <a:p>
                      <a:r>
                        <a:rPr lang="en-US" b="1" dirty="0"/>
                        <a:t>P</a:t>
                      </a:r>
                    </a:p>
                  </a:txBody>
                  <a:tcPr/>
                </a:tc>
                <a:tc>
                  <a:txBody>
                    <a:bodyPr/>
                    <a:lstStyle/>
                    <a:p>
                      <a:r>
                        <a:rPr lang="en-US" dirty="0"/>
                        <a:t>S</a:t>
                      </a:r>
                    </a:p>
                  </a:txBody>
                  <a:tcPr/>
                </a:tc>
                <a:extLst>
                  <a:ext uri="{0D108BD9-81ED-4DB2-BD59-A6C34878D82A}">
                    <a16:rowId xmlns:a16="http://schemas.microsoft.com/office/drawing/2014/main" val="1818755088"/>
                  </a:ext>
                </a:extLst>
              </a:tr>
              <a:tr h="330041">
                <a:tc>
                  <a:txBody>
                    <a:bodyPr/>
                    <a:lstStyle/>
                    <a:p>
                      <a:r>
                        <a:rPr lang="en-US" dirty="0"/>
                        <a:t>UI</a:t>
                      </a:r>
                    </a:p>
                  </a:txBody>
                  <a:tcPr/>
                </a:tc>
                <a:tc>
                  <a:txBody>
                    <a:bodyPr/>
                    <a:lstStyle/>
                    <a:p>
                      <a:endParaRPr lang="en-US" dirty="0"/>
                    </a:p>
                  </a:txBody>
                  <a:tcPr/>
                </a:tc>
                <a:tc>
                  <a:txBody>
                    <a:bodyPr/>
                    <a:lstStyle/>
                    <a:p>
                      <a:r>
                        <a:rPr lang="en-US" b="1" dirty="0"/>
                        <a:t>P</a:t>
                      </a:r>
                    </a:p>
                  </a:txBody>
                  <a:tcPr/>
                </a:tc>
                <a:tc>
                  <a:txBody>
                    <a:bodyPr/>
                    <a:lstStyle/>
                    <a:p>
                      <a:r>
                        <a:rPr lang="en-US" dirty="0"/>
                        <a:t>T</a:t>
                      </a:r>
                    </a:p>
                  </a:txBody>
                  <a:tcPr/>
                </a:tc>
                <a:tc>
                  <a:txBody>
                    <a:bodyPr/>
                    <a:lstStyle/>
                    <a:p>
                      <a:r>
                        <a:rPr lang="en-US" dirty="0"/>
                        <a:t>S</a:t>
                      </a:r>
                    </a:p>
                  </a:txBody>
                  <a:tcPr/>
                </a:tc>
                <a:extLst>
                  <a:ext uri="{0D108BD9-81ED-4DB2-BD59-A6C34878D82A}">
                    <a16:rowId xmlns:a16="http://schemas.microsoft.com/office/drawing/2014/main" val="3505939732"/>
                  </a:ext>
                </a:extLst>
              </a:tr>
              <a:tr h="330041">
                <a:tc>
                  <a:txBody>
                    <a:bodyPr/>
                    <a:lstStyle/>
                    <a:p>
                      <a:r>
                        <a:rPr lang="en-US" dirty="0"/>
                        <a:t>Bluetooth</a:t>
                      </a:r>
                    </a:p>
                  </a:txBody>
                  <a:tcPr/>
                </a:tc>
                <a:tc>
                  <a:txBody>
                    <a:bodyPr/>
                    <a:lstStyle/>
                    <a:p>
                      <a:r>
                        <a:rPr lang="en-US" dirty="0"/>
                        <a:t>S</a:t>
                      </a:r>
                    </a:p>
                  </a:txBody>
                  <a:tcPr/>
                </a:tc>
                <a:tc>
                  <a:txBody>
                    <a:bodyPr/>
                    <a:lstStyle/>
                    <a:p>
                      <a:r>
                        <a:rPr lang="en-US" b="1" dirty="0"/>
                        <a:t>P</a:t>
                      </a:r>
                    </a:p>
                  </a:txBody>
                  <a:tcPr/>
                </a:tc>
                <a:tc>
                  <a:txBody>
                    <a:bodyPr/>
                    <a:lstStyle/>
                    <a:p>
                      <a:endParaRPr lang="en-US"/>
                    </a:p>
                  </a:txBody>
                  <a:tcPr/>
                </a:tc>
                <a:tc>
                  <a:txBody>
                    <a:bodyPr/>
                    <a:lstStyle/>
                    <a:p>
                      <a:r>
                        <a:rPr lang="en-US" dirty="0"/>
                        <a:t>S</a:t>
                      </a:r>
                    </a:p>
                  </a:txBody>
                  <a:tcPr/>
                </a:tc>
                <a:extLst>
                  <a:ext uri="{0D108BD9-81ED-4DB2-BD59-A6C34878D82A}">
                    <a16:rowId xmlns:a16="http://schemas.microsoft.com/office/drawing/2014/main" val="2823963482"/>
                  </a:ext>
                </a:extLst>
              </a:tr>
              <a:tr h="481208">
                <a:tc>
                  <a:txBody>
                    <a:bodyPr/>
                    <a:lstStyle/>
                    <a:p>
                      <a:r>
                        <a:rPr lang="en-US" b="0" dirty="0"/>
                        <a:t>Signal Lighting</a:t>
                      </a:r>
                    </a:p>
                  </a:txBody>
                  <a:tcPr/>
                </a:tc>
                <a:tc>
                  <a:txBody>
                    <a:bodyPr/>
                    <a:lstStyle/>
                    <a:p>
                      <a:r>
                        <a:rPr lang="en-US" dirty="0"/>
                        <a:t>T</a:t>
                      </a:r>
                    </a:p>
                  </a:txBody>
                  <a:tcPr/>
                </a:tc>
                <a:tc>
                  <a:txBody>
                    <a:bodyPr/>
                    <a:lstStyle/>
                    <a:p>
                      <a:r>
                        <a:rPr lang="en-US" dirty="0"/>
                        <a:t>S</a:t>
                      </a:r>
                    </a:p>
                  </a:txBody>
                  <a:tcPr/>
                </a:tc>
                <a:tc>
                  <a:txBody>
                    <a:bodyPr/>
                    <a:lstStyle/>
                    <a:p>
                      <a:r>
                        <a:rPr lang="en-US" dirty="0"/>
                        <a:t>S</a:t>
                      </a:r>
                    </a:p>
                  </a:txBody>
                  <a:tcPr/>
                </a:tc>
                <a:tc>
                  <a:txBody>
                    <a:bodyPr/>
                    <a:lstStyle/>
                    <a:p>
                      <a:r>
                        <a:rPr lang="en-US" b="1" dirty="0"/>
                        <a:t>P</a:t>
                      </a:r>
                    </a:p>
                  </a:txBody>
                  <a:tcPr/>
                </a:tc>
                <a:extLst>
                  <a:ext uri="{0D108BD9-81ED-4DB2-BD59-A6C34878D82A}">
                    <a16:rowId xmlns:a16="http://schemas.microsoft.com/office/drawing/2014/main" val="1802871018"/>
                  </a:ext>
                </a:extLst>
              </a:tr>
              <a:tr h="481208">
                <a:tc>
                  <a:txBody>
                    <a:bodyPr/>
                    <a:lstStyle/>
                    <a:p>
                      <a:r>
                        <a:rPr lang="en-US" dirty="0"/>
                        <a:t>Smart Beverage</a:t>
                      </a:r>
                    </a:p>
                  </a:txBody>
                  <a:tcPr/>
                </a:tc>
                <a:tc>
                  <a:txBody>
                    <a:bodyPr/>
                    <a:lstStyle/>
                    <a:p>
                      <a:r>
                        <a:rPr lang="en-US" b="1" dirty="0"/>
                        <a:t>P</a:t>
                      </a:r>
                    </a:p>
                  </a:txBody>
                  <a:tcPr/>
                </a:tc>
                <a:tc>
                  <a:txBody>
                    <a:bodyPr/>
                    <a:lstStyle/>
                    <a:p>
                      <a:r>
                        <a:rPr lang="en-US" dirty="0"/>
                        <a:t>S</a:t>
                      </a:r>
                    </a:p>
                  </a:txBody>
                  <a:tcPr/>
                </a:tc>
                <a:tc>
                  <a:txBody>
                    <a:bodyPr/>
                    <a:lstStyle/>
                    <a:p>
                      <a:r>
                        <a:rPr lang="en-US" dirty="0"/>
                        <a:t>S</a:t>
                      </a:r>
                    </a:p>
                  </a:txBody>
                  <a:tcPr/>
                </a:tc>
                <a:tc>
                  <a:txBody>
                    <a:bodyPr/>
                    <a:lstStyle/>
                    <a:p>
                      <a:r>
                        <a:rPr lang="en-US" dirty="0"/>
                        <a:t>S</a:t>
                      </a:r>
                    </a:p>
                  </a:txBody>
                  <a:tcPr/>
                </a:tc>
                <a:extLst>
                  <a:ext uri="{0D108BD9-81ED-4DB2-BD59-A6C34878D82A}">
                    <a16:rowId xmlns:a16="http://schemas.microsoft.com/office/drawing/2014/main" val="618560235"/>
                  </a:ext>
                </a:extLst>
              </a:tr>
              <a:tr h="330041">
                <a:tc>
                  <a:txBody>
                    <a:bodyPr/>
                    <a:lstStyle/>
                    <a:p>
                      <a:r>
                        <a:rPr lang="en-US" b="0" dirty="0"/>
                        <a:t>Touch</a:t>
                      </a:r>
                    </a:p>
                  </a:txBody>
                  <a:tcPr/>
                </a:tc>
                <a:tc>
                  <a:txBody>
                    <a:bodyPr/>
                    <a:lstStyle/>
                    <a:p>
                      <a:r>
                        <a:rPr lang="en-US" b="1" dirty="0"/>
                        <a:t>P</a:t>
                      </a:r>
                    </a:p>
                  </a:txBody>
                  <a:tcPr/>
                </a:tc>
                <a:tc>
                  <a:txBody>
                    <a:bodyPr/>
                    <a:lstStyle/>
                    <a:p>
                      <a:endParaRPr lang="en-US"/>
                    </a:p>
                  </a:txBody>
                  <a:tcPr/>
                </a:tc>
                <a:tc>
                  <a:txBody>
                    <a:bodyPr/>
                    <a:lstStyle/>
                    <a:p>
                      <a:r>
                        <a:rPr lang="en-US" dirty="0"/>
                        <a:t>S</a:t>
                      </a:r>
                    </a:p>
                  </a:txBody>
                  <a:tcPr/>
                </a:tc>
                <a:tc>
                  <a:txBody>
                    <a:bodyPr/>
                    <a:lstStyle/>
                    <a:p>
                      <a:r>
                        <a:rPr lang="en-US" dirty="0"/>
                        <a:t>S</a:t>
                      </a:r>
                    </a:p>
                  </a:txBody>
                  <a:tcPr/>
                </a:tc>
                <a:extLst>
                  <a:ext uri="{0D108BD9-81ED-4DB2-BD59-A6C34878D82A}">
                    <a16:rowId xmlns:a16="http://schemas.microsoft.com/office/drawing/2014/main" val="838091635"/>
                  </a:ext>
                </a:extLst>
              </a:tr>
              <a:tr h="330041">
                <a:tc>
                  <a:txBody>
                    <a:bodyPr/>
                    <a:lstStyle/>
                    <a:p>
                      <a:r>
                        <a:rPr lang="en-US" b="0" dirty="0"/>
                        <a:t>Mobile App</a:t>
                      </a:r>
                    </a:p>
                  </a:txBody>
                  <a:tcPr/>
                </a:tc>
                <a:tc>
                  <a:txBody>
                    <a:bodyPr/>
                    <a:lstStyle/>
                    <a:p>
                      <a:endParaRPr lang="en-US" dirty="0"/>
                    </a:p>
                  </a:txBody>
                  <a:tcPr/>
                </a:tc>
                <a:tc>
                  <a:txBody>
                    <a:bodyPr/>
                    <a:lstStyle/>
                    <a:p>
                      <a:r>
                        <a:rPr lang="en-US" b="1" dirty="0"/>
                        <a:t>P</a:t>
                      </a:r>
                    </a:p>
                  </a:txBody>
                  <a:tcPr/>
                </a:tc>
                <a:tc>
                  <a:txBody>
                    <a:bodyPr/>
                    <a:lstStyle/>
                    <a:p>
                      <a:r>
                        <a:rPr lang="en-US" dirty="0"/>
                        <a:t>S</a:t>
                      </a:r>
                    </a:p>
                  </a:txBody>
                  <a:tcPr/>
                </a:tc>
                <a:tc>
                  <a:txBody>
                    <a:bodyPr/>
                    <a:lstStyle/>
                    <a:p>
                      <a:endParaRPr lang="en-US" dirty="0"/>
                    </a:p>
                  </a:txBody>
                  <a:tcPr/>
                </a:tc>
                <a:extLst>
                  <a:ext uri="{0D108BD9-81ED-4DB2-BD59-A6C34878D82A}">
                    <a16:rowId xmlns:a16="http://schemas.microsoft.com/office/drawing/2014/main" val="1628897322"/>
                  </a:ext>
                </a:extLst>
              </a:tr>
              <a:tr h="330041">
                <a:tc>
                  <a:txBody>
                    <a:bodyPr/>
                    <a:lstStyle/>
                    <a:p>
                      <a:r>
                        <a:rPr lang="en-US" b="0" dirty="0"/>
                        <a:t>Admin Work</a:t>
                      </a:r>
                    </a:p>
                  </a:txBody>
                  <a:tcPr/>
                </a:tc>
                <a:tc>
                  <a:txBody>
                    <a:bodyPr/>
                    <a:lstStyle/>
                    <a:p>
                      <a:r>
                        <a:rPr lang="en-US" dirty="0"/>
                        <a:t>T</a:t>
                      </a:r>
                    </a:p>
                  </a:txBody>
                  <a:tcPr/>
                </a:tc>
                <a:tc>
                  <a:txBody>
                    <a:bodyPr/>
                    <a:lstStyle/>
                    <a:p>
                      <a:r>
                        <a:rPr lang="en-US" b="0" dirty="0"/>
                        <a:t>S</a:t>
                      </a:r>
                      <a:endParaRPr lang="en-US" b="1" dirty="0"/>
                    </a:p>
                  </a:txBody>
                  <a:tcPr/>
                </a:tc>
                <a:tc>
                  <a:txBody>
                    <a:bodyPr/>
                    <a:lstStyle/>
                    <a:p>
                      <a:r>
                        <a:rPr lang="en-US" b="1" dirty="0"/>
                        <a:t>P</a:t>
                      </a:r>
                    </a:p>
                  </a:txBody>
                  <a:tcPr/>
                </a:tc>
                <a:tc>
                  <a:txBody>
                    <a:bodyPr/>
                    <a:lstStyle/>
                    <a:p>
                      <a:r>
                        <a:rPr lang="en-US" dirty="0"/>
                        <a:t>S</a:t>
                      </a:r>
                    </a:p>
                  </a:txBody>
                  <a:tcPr/>
                </a:tc>
                <a:extLst>
                  <a:ext uri="{0D108BD9-81ED-4DB2-BD59-A6C34878D82A}">
                    <a16:rowId xmlns:a16="http://schemas.microsoft.com/office/drawing/2014/main" val="2334956058"/>
                  </a:ext>
                </a:extLst>
              </a:tr>
            </a:tbl>
          </a:graphicData>
        </a:graphic>
      </p:graphicFrame>
      <p:sp>
        <p:nvSpPr>
          <p:cNvPr id="2" name="TextBox 1">
            <a:extLst>
              <a:ext uri="{FF2B5EF4-FFF2-40B4-BE49-F238E27FC236}">
                <a16:creationId xmlns:a16="http://schemas.microsoft.com/office/drawing/2014/main" id="{91E1695E-A1EE-4E0F-9744-1C87AA600ECA}"/>
              </a:ext>
            </a:extLst>
          </p:cNvPr>
          <p:cNvSpPr txBox="1"/>
          <p:nvPr/>
        </p:nvSpPr>
        <p:spPr>
          <a:xfrm>
            <a:off x="2157749" y="5804402"/>
            <a:ext cx="4615366" cy="369332"/>
          </a:xfrm>
          <a:prstGeom prst="rect">
            <a:avLst/>
          </a:prstGeom>
          <a:noFill/>
        </p:spPr>
        <p:txBody>
          <a:bodyPr wrap="none" rtlCol="0">
            <a:spAutoFit/>
          </a:bodyPr>
          <a:lstStyle/>
          <a:p>
            <a:r>
              <a:rPr lang="en-US" sz="1800" dirty="0">
                <a:solidFill>
                  <a:schemeClr val="bg1"/>
                </a:solidFill>
              </a:rPr>
              <a:t>P = Primary    S = Secondary    T = Tertiary</a:t>
            </a:r>
          </a:p>
        </p:txBody>
      </p:sp>
    </p:spTree>
    <p:extLst>
      <p:ext uri="{BB962C8B-B14F-4D97-AF65-F5344CB8AC3E}">
        <p14:creationId xmlns:p14="http://schemas.microsoft.com/office/powerpoint/2010/main" val="4106393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60CBD-DA85-2E4F-8296-46146722FC69}"/>
              </a:ext>
            </a:extLst>
          </p:cNvPr>
          <p:cNvSpPr>
            <a:spLocks noGrp="1"/>
          </p:cNvSpPr>
          <p:nvPr>
            <p:ph type="title"/>
          </p:nvPr>
        </p:nvSpPr>
        <p:spPr/>
        <p:txBody>
          <a:bodyPr>
            <a:normAutofit/>
          </a:bodyPr>
          <a:lstStyle/>
          <a:p>
            <a:r>
              <a:rPr lang="en-US" b="1" dirty="0">
                <a:solidFill>
                  <a:srgbClr val="00B0F0"/>
                </a:solidFill>
              </a:rPr>
              <a:t>Budget</a:t>
            </a:r>
          </a:p>
        </p:txBody>
      </p:sp>
      <p:graphicFrame>
        <p:nvGraphicFramePr>
          <p:cNvPr id="6" name="Table 5">
            <a:extLst>
              <a:ext uri="{FF2B5EF4-FFF2-40B4-BE49-F238E27FC236}">
                <a16:creationId xmlns:a16="http://schemas.microsoft.com/office/drawing/2014/main" id="{54244B22-A5D6-4E5B-9614-EB03D79562C8}"/>
              </a:ext>
            </a:extLst>
          </p:cNvPr>
          <p:cNvGraphicFramePr>
            <a:graphicFrameLocks noGrp="1"/>
          </p:cNvGraphicFramePr>
          <p:nvPr>
            <p:extLst>
              <p:ext uri="{D42A27DB-BD31-4B8C-83A1-F6EECF244321}">
                <p14:modId xmlns:p14="http://schemas.microsoft.com/office/powerpoint/2010/main" val="682607925"/>
              </p:ext>
            </p:extLst>
          </p:nvPr>
        </p:nvGraphicFramePr>
        <p:xfrm>
          <a:off x="1709978" y="1665797"/>
          <a:ext cx="5724044" cy="2753802"/>
        </p:xfrm>
        <a:graphic>
          <a:graphicData uri="http://schemas.openxmlformats.org/drawingml/2006/table">
            <a:tbl>
              <a:tblPr bandRow="1">
                <a:tableStyleId>{284E427A-3D55-4303-BF80-6455036E1DE7}</a:tableStyleId>
              </a:tblPr>
              <a:tblGrid>
                <a:gridCol w="3724449">
                  <a:extLst>
                    <a:ext uri="{9D8B030D-6E8A-4147-A177-3AD203B41FA5}">
                      <a16:colId xmlns:a16="http://schemas.microsoft.com/office/drawing/2014/main" val="3877710433"/>
                    </a:ext>
                  </a:extLst>
                </a:gridCol>
                <a:gridCol w="1999595">
                  <a:extLst>
                    <a:ext uri="{9D8B030D-6E8A-4147-A177-3AD203B41FA5}">
                      <a16:colId xmlns:a16="http://schemas.microsoft.com/office/drawing/2014/main" val="3928460277"/>
                    </a:ext>
                  </a:extLst>
                </a:gridCol>
              </a:tblGrid>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Development Boards</a:t>
                      </a:r>
                    </a:p>
                  </a:txBody>
                  <a:tcPr marL="68580" marR="68580" marT="0" marB="0" anchor="ctr"/>
                </a:tc>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$50</a:t>
                      </a:r>
                    </a:p>
                  </a:txBody>
                  <a:tcPr marL="68580" marR="68580" marT="0" marB="0" anchor="ctr"/>
                </a:tc>
                <a:extLst>
                  <a:ext uri="{0D108BD9-81ED-4DB2-BD59-A6C34878D82A}">
                    <a16:rowId xmlns:a16="http://schemas.microsoft.com/office/drawing/2014/main" val="1872485021"/>
                  </a:ext>
                </a:extLst>
              </a:tr>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Electronic Components (Mouser)</a:t>
                      </a:r>
                    </a:p>
                  </a:txBody>
                  <a:tcPr marL="68580" marR="68580" marT="0" marB="0" anchor="ctr"/>
                </a:tc>
                <a:tc>
                  <a:txBody>
                    <a:bodyPr/>
                    <a:lstStyle/>
                    <a:p>
                      <a:pPr marL="0" marR="0" algn="ctr">
                        <a:spcBef>
                          <a:spcPts val="0"/>
                        </a:spcBef>
                        <a:spcAft>
                          <a:spcPts val="0"/>
                        </a:spcAft>
                      </a:pPr>
                      <a:r>
                        <a:rPr lang="en-US" sz="2000" dirty="0">
                          <a:effectLst/>
                        </a:rPr>
                        <a:t>$150</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25812189"/>
                  </a:ext>
                </a:extLst>
              </a:tr>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Prototype (Sensors, LEDs, Buttons)</a:t>
                      </a:r>
                    </a:p>
                  </a:txBody>
                  <a:tcPr marL="68580" marR="68580" marT="0" marB="0" anchor="ctr"/>
                </a:tc>
                <a:tc>
                  <a:txBody>
                    <a:bodyPr/>
                    <a:lstStyle/>
                    <a:p>
                      <a:pPr marL="0" marR="0" algn="ctr">
                        <a:spcBef>
                          <a:spcPts val="0"/>
                        </a:spcBef>
                        <a:spcAft>
                          <a:spcPts val="0"/>
                        </a:spcAft>
                      </a:pPr>
                      <a:r>
                        <a:rPr lang="en-US" sz="2000" dirty="0">
                          <a:effectLst/>
                        </a:rPr>
                        <a:t>$105</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2055889"/>
                  </a:ext>
                </a:extLst>
              </a:tr>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PCB (JLCPCB)</a:t>
                      </a:r>
                    </a:p>
                  </a:txBody>
                  <a:tcPr marL="68580" marR="68580" marT="0" marB="0" anchor="ctr"/>
                </a:tc>
                <a:tc>
                  <a:txBody>
                    <a:bodyPr/>
                    <a:lstStyle/>
                    <a:p>
                      <a:pPr marL="0" marR="0" algn="ctr">
                        <a:spcBef>
                          <a:spcPts val="0"/>
                        </a:spcBef>
                        <a:spcAft>
                          <a:spcPts val="0"/>
                        </a:spcAft>
                      </a:pPr>
                      <a:r>
                        <a:rPr lang="en-US" sz="2000" dirty="0">
                          <a:effectLst/>
                        </a:rPr>
                        <a:t>$40</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00723356"/>
                  </a:ext>
                </a:extLst>
              </a:tr>
              <a:tr h="458967">
                <a:tc>
                  <a:txBody>
                    <a:bodyPr/>
                    <a:lstStyle/>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Box Construction</a:t>
                      </a:r>
                    </a:p>
                  </a:txBody>
                  <a:tcPr marL="68580" marR="68580" marT="0" marB="0" anchor="ctr"/>
                </a:tc>
                <a:tc>
                  <a:txBody>
                    <a:bodyPr/>
                    <a:lstStyle/>
                    <a:p>
                      <a:pPr marL="0" marR="0" algn="ctr">
                        <a:spcBef>
                          <a:spcPts val="0"/>
                        </a:spcBef>
                        <a:spcAft>
                          <a:spcPts val="0"/>
                        </a:spcAft>
                      </a:pPr>
                      <a:r>
                        <a:rPr lang="en-US" sz="2000" dirty="0">
                          <a:effectLst/>
                        </a:rPr>
                        <a:t>$65</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97026160"/>
                  </a:ext>
                </a:extLst>
              </a:tr>
              <a:tr h="458967">
                <a:tc>
                  <a:txBody>
                    <a:bodyPr/>
                    <a:lstStyle/>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rPr>
                        <a:t>Total</a:t>
                      </a:r>
                    </a:p>
                  </a:txBody>
                  <a:tcPr marL="68580" marR="68580" marT="0" marB="0" anchor="ctr"/>
                </a:tc>
                <a:tc>
                  <a:txBody>
                    <a:bodyPr/>
                    <a:lstStyle/>
                    <a:p>
                      <a:pPr marL="0" marR="0" algn="ctr">
                        <a:spcBef>
                          <a:spcPts val="0"/>
                        </a:spcBef>
                        <a:spcAft>
                          <a:spcPts val="0"/>
                        </a:spcAft>
                      </a:pPr>
                      <a:r>
                        <a:rPr lang="en-US" sz="2000" b="1" dirty="0">
                          <a:effectLst/>
                        </a:rPr>
                        <a:t>~$410</a:t>
                      </a:r>
                      <a:endParaRPr lang="en-US" sz="2000" b="1"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84852108"/>
                  </a:ext>
                </a:extLst>
              </a:tr>
            </a:tbl>
          </a:graphicData>
        </a:graphic>
      </p:graphicFrame>
      <p:sp>
        <p:nvSpPr>
          <p:cNvPr id="7" name="TextBox 6">
            <a:extLst>
              <a:ext uri="{FF2B5EF4-FFF2-40B4-BE49-F238E27FC236}">
                <a16:creationId xmlns:a16="http://schemas.microsoft.com/office/drawing/2014/main" id="{DAB0D715-001E-4224-9ABA-7880DDDAC078}"/>
              </a:ext>
            </a:extLst>
          </p:cNvPr>
          <p:cNvSpPr txBox="1"/>
          <p:nvPr/>
        </p:nvSpPr>
        <p:spPr>
          <a:xfrm>
            <a:off x="312420" y="4659730"/>
            <a:ext cx="8519160" cy="1477328"/>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800" dirty="0">
                <a:solidFill>
                  <a:schemeClr val="bg1"/>
                </a:solidFill>
              </a:rPr>
              <a:t>Mouser components include resistors, photodiodes, LEDs, capacitors, Op-amps, and MCU</a:t>
            </a:r>
          </a:p>
          <a:p>
            <a:pPr>
              <a:buClr>
                <a:schemeClr val="bg1"/>
              </a:buClr>
            </a:pPr>
            <a:endParaRPr lang="en-US" sz="1800" dirty="0">
              <a:solidFill>
                <a:schemeClr val="bg1"/>
              </a:solidFill>
            </a:endParaRPr>
          </a:p>
          <a:p>
            <a:pPr marL="285750" indent="-285750">
              <a:buClr>
                <a:schemeClr val="bg1"/>
              </a:buClr>
              <a:buFont typeface="Arial" panose="020B0604020202020204" pitchFamily="34" charset="0"/>
              <a:buChar char="•"/>
            </a:pPr>
            <a:r>
              <a:rPr lang="en-US" sz="1800" dirty="0">
                <a:solidFill>
                  <a:schemeClr val="bg1"/>
                </a:solidFill>
              </a:rPr>
              <a:t>Prototype components include IR sensors, photocell, loadcell, smart LEDs, capacitive buttons, and the LCD</a:t>
            </a:r>
            <a:endParaRPr lang="en-US" sz="2000" dirty="0">
              <a:solidFill>
                <a:schemeClr val="bg1"/>
              </a:solidFill>
            </a:endParaRPr>
          </a:p>
        </p:txBody>
      </p:sp>
    </p:spTree>
    <p:extLst>
      <p:ext uri="{BB962C8B-B14F-4D97-AF65-F5344CB8AC3E}">
        <p14:creationId xmlns:p14="http://schemas.microsoft.com/office/powerpoint/2010/main" val="1935901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BE7AAD-4D54-43D1-9DB4-AFBAE777A0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95" b="97458" l="9537" r="94823">
                        <a14:foregroundMark x1="15804" y1="6215" x2="70027" y2="12147"/>
                        <a14:foregroundMark x1="70027" y1="12147" x2="85014" y2="11017"/>
                        <a14:foregroundMark x1="85014" y1="11017" x2="95095" y2="22599"/>
                        <a14:foregroundMark x1="95095" y1="22599" x2="93733" y2="52825"/>
                        <a14:foregroundMark x1="93733" y1="52825" x2="57493" y2="51412"/>
                        <a14:foregroundMark x1="11444" y1="5085" x2="25341" y2="3672"/>
                        <a14:foregroundMark x1="25341" y1="3672" x2="82016" y2="7345"/>
                        <a14:foregroundMark x1="82016" y1="7345" x2="91553" y2="5932"/>
                        <a14:foregroundMark x1="12262" y1="4802" x2="9537" y2="3107"/>
                        <a14:foregroundMark x1="42779" y1="2825" x2="42779" y2="2825"/>
                        <a14:foregroundMark x1="46049" y1="2542" x2="46049" y2="2542"/>
                        <a14:foregroundMark x1="49319" y1="3390" x2="49319" y2="3390"/>
                        <a14:foregroundMark x1="53678" y1="1977" x2="28065" y2="2825"/>
                        <a14:foregroundMark x1="95095" y1="2825" x2="94823" y2="4520"/>
                        <a14:foregroundMark x1="37875" y1="88418" x2="27520" y2="78249"/>
                        <a14:foregroundMark x1="27520" y1="78249" x2="38147" y2="67797"/>
                        <a14:foregroundMark x1="38147" y1="67797" x2="54496" y2="67232"/>
                        <a14:foregroundMark x1="54496" y1="67232" x2="68937" y2="70904"/>
                        <a14:foregroundMark x1="68937" y1="70904" x2="74932" y2="84746"/>
                        <a14:foregroundMark x1="74932" y1="84746" x2="42507" y2="90395"/>
                        <a14:foregroundMark x1="42507" y1="90395" x2="31880" y2="84181"/>
                        <a14:foregroundMark x1="47139" y1="63277" x2="68937" y2="67797"/>
                        <a14:foregroundMark x1="72207" y1="67514" x2="72207" y2="67514"/>
                        <a14:foregroundMark x1="79837" y1="72881" x2="79837" y2="72881"/>
                        <a14:foregroundMark x1="82561" y1="74576" x2="82561" y2="74576"/>
                        <a14:foregroundMark x1="84196" y1="82203" x2="72207" y2="92090"/>
                        <a14:foregroundMark x1="72207" y1="92090" x2="57221" y2="96893"/>
                        <a14:foregroundMark x1="57221" y1="96893" x2="41417" y2="95480"/>
                        <a14:foregroundMark x1="41417" y1="95480" x2="28065" y2="90395"/>
                        <a14:foregroundMark x1="28065" y1="90395" x2="23706" y2="75706"/>
                        <a14:foregroundMark x1="23706" y1="75706" x2="28338" y2="71751"/>
                        <a14:foregroundMark x1="45232" y1="64689" x2="26975" y2="68362"/>
                        <a14:foregroundMark x1="27793" y1="92655" x2="42507" y2="96045"/>
                        <a14:foregroundMark x1="42507" y1="96045" x2="70027" y2="93503"/>
                        <a14:foregroundMark x1="35150" y1="96328" x2="35150" y2="96328"/>
                        <a14:foregroundMark x1="40599" y1="97458" x2="40599" y2="97458"/>
                        <a14:foregroundMark x1="61308" y1="97458" x2="68392" y2="94350"/>
                        <a14:foregroundMark x1="37330" y1="81638" x2="33515" y2="80226"/>
                        <a14:foregroundMark x1="35150" y1="96045" x2="35150" y2="96045"/>
                        <a14:foregroundMark x1="34060" y1="96328" x2="34060" y2="96328"/>
                        <a14:foregroundMark x1="15531" y1="3390" x2="22888" y2="4520"/>
                      </a14:backgroundRemoval>
                    </a14:imgEffect>
                  </a14:imgLayer>
                </a14:imgProps>
              </a:ext>
            </a:extLst>
          </a:blip>
          <a:srcRect b="39018"/>
          <a:stretch/>
        </p:blipFill>
        <p:spPr>
          <a:xfrm>
            <a:off x="2824161" y="2225478"/>
            <a:ext cx="3495675" cy="2056236"/>
          </a:xfrm>
          <a:prstGeom prst="rect">
            <a:avLst/>
          </a:prstGeom>
        </p:spPr>
      </p:pic>
      <p:sp>
        <p:nvSpPr>
          <p:cNvPr id="9" name="TextBox 8">
            <a:extLst>
              <a:ext uri="{FF2B5EF4-FFF2-40B4-BE49-F238E27FC236}">
                <a16:creationId xmlns:a16="http://schemas.microsoft.com/office/drawing/2014/main" id="{0D171265-62F2-4A65-B25D-DFEDC6B8B907}"/>
              </a:ext>
            </a:extLst>
          </p:cNvPr>
          <p:cNvSpPr txBox="1"/>
          <p:nvPr/>
        </p:nvSpPr>
        <p:spPr>
          <a:xfrm>
            <a:off x="3595368" y="2991986"/>
            <a:ext cx="2156460" cy="523220"/>
          </a:xfrm>
          <a:prstGeom prst="rect">
            <a:avLst/>
          </a:prstGeom>
          <a:noFill/>
        </p:spPr>
        <p:txBody>
          <a:bodyPr wrap="square" rtlCol="0">
            <a:spAutoFit/>
          </a:bodyPr>
          <a:lstStyle/>
          <a:p>
            <a:pPr algn="ctr"/>
            <a:r>
              <a:rPr lang="en-US" sz="2800" dirty="0">
                <a:solidFill>
                  <a:schemeClr val="bg1"/>
                </a:solidFill>
              </a:rPr>
              <a:t>Demo</a:t>
            </a:r>
          </a:p>
        </p:txBody>
      </p:sp>
    </p:spTree>
    <p:extLst>
      <p:ext uri="{BB962C8B-B14F-4D97-AF65-F5344CB8AC3E}">
        <p14:creationId xmlns:p14="http://schemas.microsoft.com/office/powerpoint/2010/main" val="2725384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VR Development </a:t>
            </a:r>
          </a:p>
        </p:txBody>
      </p:sp>
      <p:sp>
        <p:nvSpPr>
          <p:cNvPr id="3" name="Text Placeholder 2"/>
          <p:cNvSpPr>
            <a:spLocks noGrp="1"/>
          </p:cNvSpPr>
          <p:nvPr>
            <p:ph type="body" idx="1"/>
          </p:nvPr>
        </p:nvSpPr>
        <p:spPr>
          <a:xfrm>
            <a:off x="84823" y="1195316"/>
            <a:ext cx="3240270" cy="4967700"/>
          </a:xfrm>
        </p:spPr>
        <p:txBody>
          <a:bodyPr/>
          <a:lstStyle/>
          <a:p>
            <a:r>
              <a:rPr lang="en-US" dirty="0"/>
              <a:t>Used virtual reality models to aid in development (Unity and Google Cardboard)</a:t>
            </a:r>
          </a:p>
          <a:p>
            <a:r>
              <a:rPr lang="en-US" dirty="0"/>
              <a:t>Philosophy: Measure twice, cut once</a:t>
            </a:r>
          </a:p>
          <a:p>
            <a:r>
              <a:rPr lang="en-US" dirty="0"/>
              <a:t>Helpful for  construction / design decisions (Wire routing)</a:t>
            </a:r>
          </a:p>
          <a:p>
            <a:r>
              <a:rPr lang="en-US" dirty="0"/>
              <a:t>VR Demo available afterwards if interested</a:t>
            </a:r>
          </a:p>
        </p:txBody>
      </p:sp>
      <p:pic>
        <p:nvPicPr>
          <p:cNvPr id="4" name="Nice Video">
            <a:hlinkClick r:id="" action="ppaction://media"/>
            <a:hlinkHover r:id="" action="ppaction://ole?verb=0"/>
            <a:extLst>
              <a:ext uri="{FF2B5EF4-FFF2-40B4-BE49-F238E27FC236}">
                <a16:creationId xmlns:a16="http://schemas.microsoft.com/office/drawing/2014/main" id="{5B3930D4-85D8-F741-B70F-044E6531CA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4503" y="2975067"/>
            <a:ext cx="5534328" cy="3327323"/>
          </a:xfrm>
          <a:prstGeom prst="rect">
            <a:avLst/>
          </a:prstGeom>
          <a:solidFill>
            <a:srgbClr val="FFFFFF">
              <a:shade val="85000"/>
            </a:srgbClr>
          </a:solidFill>
          <a:ln w="88900" cap="sq">
            <a:solidFill>
              <a:srgbClr val="CCCCCC"/>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77B35E18-BB5F-3644-90BF-2D8554AEC1FA}"/>
              </a:ext>
            </a:extLst>
          </p:cNvPr>
          <p:cNvPicPr>
            <a:picLocks noChangeAspect="1"/>
          </p:cNvPicPr>
          <p:nvPr/>
        </p:nvPicPr>
        <p:blipFill>
          <a:blip r:embed="rId6"/>
          <a:stretch>
            <a:fillRect/>
          </a:stretch>
        </p:blipFill>
        <p:spPr>
          <a:xfrm>
            <a:off x="4458988" y="747125"/>
            <a:ext cx="3288012" cy="2227942"/>
          </a:xfrm>
          <a:prstGeom prst="rect">
            <a:avLst/>
          </a:prstGeom>
        </p:spPr>
      </p:pic>
    </p:spTree>
    <p:extLst>
      <p:ext uri="{BB962C8B-B14F-4D97-AF65-F5344CB8AC3E}">
        <p14:creationId xmlns:p14="http://schemas.microsoft.com/office/powerpoint/2010/main" val="16380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DA76-5446-43A5-A875-203AA50A00AA}"/>
              </a:ext>
            </a:extLst>
          </p:cNvPr>
          <p:cNvSpPr>
            <a:spLocks noGrp="1"/>
          </p:cNvSpPr>
          <p:nvPr>
            <p:ph type="title"/>
          </p:nvPr>
        </p:nvSpPr>
        <p:spPr/>
        <p:txBody>
          <a:bodyPr/>
          <a:lstStyle/>
          <a:p>
            <a:r>
              <a:rPr lang="en-US" b="1" dirty="0">
                <a:solidFill>
                  <a:srgbClr val="00B0F0"/>
                </a:solidFill>
              </a:rPr>
              <a:t>3D Render</a:t>
            </a:r>
          </a:p>
        </p:txBody>
      </p:sp>
      <p:grpSp>
        <p:nvGrpSpPr>
          <p:cNvPr id="3" name="Group 2">
            <a:extLst>
              <a:ext uri="{FF2B5EF4-FFF2-40B4-BE49-F238E27FC236}">
                <a16:creationId xmlns:a16="http://schemas.microsoft.com/office/drawing/2014/main" id="{6134FF4E-333A-412B-9B01-E781517AFCC9}"/>
              </a:ext>
            </a:extLst>
          </p:cNvPr>
          <p:cNvGrpSpPr/>
          <p:nvPr/>
        </p:nvGrpSpPr>
        <p:grpSpPr>
          <a:xfrm>
            <a:off x="118994" y="1726507"/>
            <a:ext cx="8923406" cy="3757317"/>
            <a:chOff x="149474" y="1960187"/>
            <a:chExt cx="8923406" cy="3757317"/>
          </a:xfrm>
        </p:grpSpPr>
        <p:pic>
          <p:nvPicPr>
            <p:cNvPr id="6" name="Picture 5">
              <a:extLst>
                <a:ext uri="{FF2B5EF4-FFF2-40B4-BE49-F238E27FC236}">
                  <a16:creationId xmlns:a16="http://schemas.microsoft.com/office/drawing/2014/main" id="{D7ECD3E3-CFD9-8C44-9DFD-F909A27F40FD}"/>
                </a:ext>
              </a:extLst>
            </p:cNvPr>
            <p:cNvPicPr>
              <a:picLocks noChangeAspect="1"/>
            </p:cNvPicPr>
            <p:nvPr/>
          </p:nvPicPr>
          <p:blipFill>
            <a:blip r:embed="rId3"/>
            <a:stretch>
              <a:fillRect/>
            </a:stretch>
          </p:blipFill>
          <p:spPr>
            <a:xfrm>
              <a:off x="4173794" y="1960187"/>
              <a:ext cx="4899086" cy="3757317"/>
            </a:xfrm>
            <a:prstGeom prst="rect">
              <a:avLst/>
            </a:prstGeom>
            <a:solidFill>
              <a:srgbClr val="FFFFFF">
                <a:shade val="85000"/>
              </a:srgbClr>
            </a:solidFill>
            <a:ln w="889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CD734378-D445-D84E-B67C-A46DCFD1D471}"/>
                </a:ext>
              </a:extLst>
            </p:cNvPr>
            <p:cNvPicPr>
              <a:picLocks noChangeAspect="1"/>
            </p:cNvPicPr>
            <p:nvPr/>
          </p:nvPicPr>
          <p:blipFill>
            <a:blip r:embed="rId4"/>
            <a:stretch>
              <a:fillRect/>
            </a:stretch>
          </p:blipFill>
          <p:spPr>
            <a:xfrm>
              <a:off x="149474" y="1960187"/>
              <a:ext cx="4814533" cy="3752632"/>
            </a:xfrm>
            <a:prstGeom prst="snip2DiagRect">
              <a:avLst/>
            </a:prstGeom>
            <a:solidFill>
              <a:srgbClr val="FFFFFF">
                <a:shade val="85000"/>
              </a:srgbClr>
            </a:solidFill>
            <a:ln w="88900" cap="sq">
              <a:solidFill>
                <a:srgbClr val="CCCCC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673419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D527-C5CA-2D4C-B56A-DB688B210931}"/>
              </a:ext>
            </a:extLst>
          </p:cNvPr>
          <p:cNvSpPr>
            <a:spLocks noGrp="1"/>
          </p:cNvSpPr>
          <p:nvPr>
            <p:ph type="title"/>
          </p:nvPr>
        </p:nvSpPr>
        <p:spPr/>
        <p:txBody>
          <a:bodyPr>
            <a:normAutofit/>
          </a:bodyPr>
          <a:lstStyle/>
          <a:p>
            <a:r>
              <a:rPr lang="en-US" b="1" dirty="0">
                <a:solidFill>
                  <a:srgbClr val="00B0F0"/>
                </a:solidFill>
              </a:rPr>
              <a:t>Requirements Specifications</a:t>
            </a:r>
            <a:endParaRPr lang="en-US" sz="2200" b="1" dirty="0">
              <a:solidFill>
                <a:srgbClr val="FF0000"/>
              </a:solidFill>
            </a:endParaRPr>
          </a:p>
        </p:txBody>
      </p:sp>
      <p:sp>
        <p:nvSpPr>
          <p:cNvPr id="3" name="Content Placeholder 2">
            <a:extLst>
              <a:ext uri="{FF2B5EF4-FFF2-40B4-BE49-F238E27FC236}">
                <a16:creationId xmlns:a16="http://schemas.microsoft.com/office/drawing/2014/main" id="{8DADCC30-92E1-EE4A-8C92-A9E4AEDBBD91}"/>
              </a:ext>
            </a:extLst>
          </p:cNvPr>
          <p:cNvSpPr>
            <a:spLocks noGrp="1"/>
          </p:cNvSpPr>
          <p:nvPr>
            <p:ph type="body" idx="1"/>
          </p:nvPr>
        </p:nvSpPr>
        <p:spPr>
          <a:xfrm>
            <a:off x="0" y="1313440"/>
            <a:ext cx="8838639" cy="4630160"/>
          </a:xfrm>
        </p:spPr>
        <p:txBody>
          <a:bodyPr>
            <a:noAutofit/>
          </a:bodyPr>
          <a:lstStyle/>
          <a:p>
            <a:r>
              <a:rPr lang="en-US" sz="1800" dirty="0"/>
              <a:t>The table’s lighting shall be illuminated in at least 2 distinct lighting patterns</a:t>
            </a:r>
          </a:p>
          <a:p>
            <a:r>
              <a:rPr lang="en-US" sz="1800" dirty="0"/>
              <a:t>The lighting brightness on the table shall be auto-adjustable based on 3 distinct brightness levels</a:t>
            </a:r>
          </a:p>
          <a:p>
            <a:r>
              <a:rPr lang="en-US" sz="1800" dirty="0"/>
              <a:t>The table’s smart LEDs shall emit at least 200 lux on the highest brightness setting</a:t>
            </a:r>
          </a:p>
          <a:p>
            <a:r>
              <a:rPr lang="en-US" sz="1800" dirty="0"/>
              <a:t>The table shall recognize when a server visits via a mobile application system within 10 seconds</a:t>
            </a:r>
          </a:p>
          <a:p>
            <a:r>
              <a:rPr lang="en-US" sz="1800" dirty="0"/>
              <a:t>The table shall communicate with the mobile application from a distance of at least 25 feet</a:t>
            </a:r>
          </a:p>
          <a:p>
            <a:r>
              <a:rPr lang="en-US" sz="1800" dirty="0"/>
              <a:t>The system shall use less than 25 watts of peak power</a:t>
            </a:r>
          </a:p>
          <a:p>
            <a:r>
              <a:rPr lang="en-US" sz="1800" dirty="0"/>
              <a:t>The printed circuit board design shall have regulators that support 5V and 3.3V sensors</a:t>
            </a:r>
          </a:p>
          <a:p>
            <a:endParaRPr lang="en-US" sz="1800" dirty="0"/>
          </a:p>
          <a:p>
            <a:pPr marL="63500" indent="0">
              <a:buNone/>
            </a:pPr>
            <a:endParaRPr lang="en-US" sz="1650" dirty="0"/>
          </a:p>
          <a:p>
            <a:endParaRPr lang="en-US" sz="1650" dirty="0"/>
          </a:p>
          <a:p>
            <a:endParaRPr lang="en-US" sz="1650" dirty="0"/>
          </a:p>
          <a:p>
            <a:endParaRPr lang="en-US" sz="1650" dirty="0"/>
          </a:p>
        </p:txBody>
      </p:sp>
    </p:spTree>
    <p:extLst>
      <p:ext uri="{BB962C8B-B14F-4D97-AF65-F5344CB8AC3E}">
        <p14:creationId xmlns:p14="http://schemas.microsoft.com/office/powerpoint/2010/main" val="3939156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2A0411-39D2-4A6C-A34F-0C24396DA75C}"/>
              </a:ext>
            </a:extLst>
          </p:cNvPr>
          <p:cNvSpPr/>
          <p:nvPr/>
        </p:nvSpPr>
        <p:spPr>
          <a:xfrm>
            <a:off x="624114" y="1320260"/>
            <a:ext cx="7736114" cy="4808489"/>
          </a:xfrm>
          <a:prstGeom prst="rect">
            <a:avLst/>
          </a:prstGeom>
          <a:solidFill>
            <a:srgbClr val="CCCCCC"/>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8621BA7-9735-024D-B5E2-38CC8F79DC36}"/>
              </a:ext>
            </a:extLst>
          </p:cNvPr>
          <p:cNvSpPr>
            <a:spLocks noGrp="1"/>
          </p:cNvSpPr>
          <p:nvPr>
            <p:ph type="title"/>
          </p:nvPr>
        </p:nvSpPr>
        <p:spPr/>
        <p:txBody>
          <a:bodyPr>
            <a:normAutofit/>
          </a:bodyPr>
          <a:lstStyle/>
          <a:p>
            <a:r>
              <a:rPr lang="en-US" sz="3000" b="1" dirty="0">
                <a:solidFill>
                  <a:srgbClr val="00B0F0"/>
                </a:solidFill>
              </a:rPr>
              <a:t>High Level System Block Diagram</a:t>
            </a:r>
          </a:p>
        </p:txBody>
      </p:sp>
      <p:pic>
        <p:nvPicPr>
          <p:cNvPr id="10" name="Picture 9">
            <a:extLst>
              <a:ext uri="{FF2B5EF4-FFF2-40B4-BE49-F238E27FC236}">
                <a16:creationId xmlns:a16="http://schemas.microsoft.com/office/drawing/2014/main" id="{AA40EA4D-9879-4071-AAEB-93115921FE46}"/>
              </a:ext>
            </a:extLst>
          </p:cNvPr>
          <p:cNvPicPr>
            <a:picLocks noChangeAspect="1"/>
          </p:cNvPicPr>
          <p:nvPr/>
        </p:nvPicPr>
        <p:blipFill>
          <a:blip r:embed="rId3"/>
          <a:stretch>
            <a:fillRect/>
          </a:stretch>
        </p:blipFill>
        <p:spPr>
          <a:xfrm>
            <a:off x="1331243" y="1451748"/>
            <a:ext cx="5233988" cy="4545511"/>
          </a:xfrm>
          <a:prstGeom prst="rect">
            <a:avLst/>
          </a:prstGeom>
        </p:spPr>
      </p:pic>
    </p:spTree>
    <p:extLst>
      <p:ext uri="{BB962C8B-B14F-4D97-AF65-F5344CB8AC3E}">
        <p14:creationId xmlns:p14="http://schemas.microsoft.com/office/powerpoint/2010/main" val="1165400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Dimensions</a:t>
            </a:r>
          </a:p>
        </p:txBody>
      </p:sp>
      <p:grpSp>
        <p:nvGrpSpPr>
          <p:cNvPr id="7" name="Group 6">
            <a:extLst>
              <a:ext uri="{FF2B5EF4-FFF2-40B4-BE49-F238E27FC236}">
                <a16:creationId xmlns:a16="http://schemas.microsoft.com/office/drawing/2014/main" id="{C358932F-D987-4154-88FD-5A1AAB65D59F}"/>
              </a:ext>
            </a:extLst>
          </p:cNvPr>
          <p:cNvGrpSpPr/>
          <p:nvPr/>
        </p:nvGrpSpPr>
        <p:grpSpPr>
          <a:xfrm>
            <a:off x="101600" y="2589734"/>
            <a:ext cx="8920480" cy="3162889"/>
            <a:chOff x="81280" y="2589734"/>
            <a:chExt cx="8920480" cy="3162889"/>
          </a:xfrm>
        </p:grpSpPr>
        <p:pic>
          <p:nvPicPr>
            <p:cNvPr id="4" name="picture"/>
            <p:cNvPicPr/>
            <p:nvPr/>
          </p:nvPicPr>
          <p:blipFill>
            <a:blip r:embed="rId2"/>
            <a:stretch>
              <a:fillRect/>
            </a:stretch>
          </p:blipFill>
          <p:spPr>
            <a:xfrm>
              <a:off x="81280" y="2589734"/>
              <a:ext cx="4065541" cy="3162889"/>
            </a:xfrm>
            <a:prstGeom prst="rect">
              <a:avLst/>
            </a:prstGeom>
            <a:solidFill>
              <a:srgbClr val="FFFFFF">
                <a:shade val="85000"/>
              </a:srgbClr>
            </a:solidFill>
            <a:ln w="889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p:cNvPicPr/>
            <p:nvPr/>
          </p:nvPicPr>
          <p:blipFill>
            <a:blip r:embed="rId3"/>
            <a:stretch>
              <a:fillRect/>
            </a:stretch>
          </p:blipFill>
          <p:spPr>
            <a:xfrm>
              <a:off x="4146821" y="2589734"/>
              <a:ext cx="4854939" cy="3162889"/>
            </a:xfrm>
            <a:prstGeom prst="rect">
              <a:avLst/>
            </a:prstGeom>
            <a:solidFill>
              <a:srgbClr val="FFFFFF">
                <a:shade val="85000"/>
              </a:srgbClr>
            </a:solidFill>
            <a:ln w="88900" cap="sq">
              <a:solidFill>
                <a:srgbClr val="CCCC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 name="TextBox 5">
            <a:extLst>
              <a:ext uri="{FF2B5EF4-FFF2-40B4-BE49-F238E27FC236}">
                <a16:creationId xmlns:a16="http://schemas.microsoft.com/office/drawing/2014/main" id="{A66A13DC-9325-4C76-9AA7-1D6465CE4C48}"/>
              </a:ext>
            </a:extLst>
          </p:cNvPr>
          <p:cNvSpPr txBox="1"/>
          <p:nvPr/>
        </p:nvSpPr>
        <p:spPr>
          <a:xfrm>
            <a:off x="289366" y="1026986"/>
            <a:ext cx="6641562" cy="1415772"/>
          </a:xfrm>
          <a:prstGeom prst="rect">
            <a:avLst/>
          </a:prstGeom>
          <a:noFill/>
        </p:spPr>
        <p:txBody>
          <a:bodyPr wrap="none" rtlCol="0">
            <a:spAutoFit/>
          </a:bodyPr>
          <a:lstStyle/>
          <a:p>
            <a:r>
              <a:rPr lang="en-US" sz="1800" dirty="0">
                <a:solidFill>
                  <a:schemeClr val="bg1"/>
                </a:solidFill>
              </a:rPr>
              <a:t>Designed the dimensions according to certain considerations:</a:t>
            </a:r>
          </a:p>
          <a:p>
            <a:pPr marL="285750" indent="-285750">
              <a:buClr>
                <a:schemeClr val="bg1"/>
              </a:buClr>
              <a:buFont typeface="Arial" panose="020B0604020202020204" pitchFamily="34" charset="0"/>
              <a:buChar char="•"/>
            </a:pPr>
            <a:r>
              <a:rPr lang="en-US" sz="1800" dirty="0">
                <a:solidFill>
                  <a:schemeClr val="bg1"/>
                </a:solidFill>
              </a:rPr>
              <a:t>Small enough to fit on any restaurant table</a:t>
            </a:r>
          </a:p>
          <a:p>
            <a:pPr marL="285750" indent="-285750">
              <a:buClr>
                <a:schemeClr val="bg1"/>
              </a:buClr>
              <a:buFont typeface="Arial" panose="020B0604020202020204" pitchFamily="34" charset="0"/>
              <a:buChar char="•"/>
            </a:pPr>
            <a:r>
              <a:rPr lang="en-US" sz="1800" dirty="0">
                <a:solidFill>
                  <a:schemeClr val="bg1"/>
                </a:solidFill>
              </a:rPr>
              <a:t>Will have room to facilitate an average size beverage pitcher</a:t>
            </a:r>
          </a:p>
          <a:p>
            <a:pPr marL="285750" indent="-285750">
              <a:buClr>
                <a:schemeClr val="bg1"/>
              </a:buClr>
              <a:buFont typeface="Arial" panose="020B0604020202020204" pitchFamily="34" charset="0"/>
              <a:buChar char="•"/>
            </a:pPr>
            <a:r>
              <a:rPr lang="en-US" sz="1800" dirty="0">
                <a:solidFill>
                  <a:schemeClr val="bg1"/>
                </a:solidFill>
              </a:rPr>
              <a:t>Minimizes dead space in the box</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54409739"/>
      </p:ext>
    </p:extLst>
  </p:cSld>
  <p:clrMapOvr>
    <a:masterClrMapping/>
  </p:clrMapOvr>
</p:sld>
</file>

<file path=ppt/theme/theme1.xml><?xml version="1.0" encoding="utf-8"?>
<a:theme xmlns:a="http://schemas.openxmlformats.org/drawingml/2006/main" name="1_Elean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lean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3663</TotalTime>
  <Words>2130</Words>
  <Application>Microsoft Office PowerPoint</Application>
  <PresentationFormat>On-screen Show (4:3)</PresentationFormat>
  <Paragraphs>386</Paragraphs>
  <Slides>49</Slides>
  <Notes>13</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Calibri</vt:lpstr>
      <vt:lpstr>MS PGothic</vt:lpstr>
      <vt:lpstr>MS UI Gothic</vt:lpstr>
      <vt:lpstr>Cambria Math</vt:lpstr>
      <vt:lpstr>Arial</vt:lpstr>
      <vt:lpstr>Bahnschrift</vt:lpstr>
      <vt:lpstr>1_Eleanor template</vt:lpstr>
      <vt:lpstr>Eleanor template</vt:lpstr>
      <vt:lpstr>Smart Table </vt:lpstr>
      <vt:lpstr>Inspiration</vt:lpstr>
      <vt:lpstr>Solution</vt:lpstr>
      <vt:lpstr>Technologies Integrated</vt:lpstr>
      <vt:lpstr>VR Development </vt:lpstr>
      <vt:lpstr>3D Render</vt:lpstr>
      <vt:lpstr>Requirements Specifications</vt:lpstr>
      <vt:lpstr>High Level System Block Diagram</vt:lpstr>
      <vt:lpstr>Dimensions</vt:lpstr>
      <vt:lpstr>High Level Schematic Diagram</vt:lpstr>
      <vt:lpstr>Subsystem Overview</vt:lpstr>
      <vt:lpstr>Smart LED Subsystem</vt:lpstr>
      <vt:lpstr>Smart LEDs</vt:lpstr>
      <vt:lpstr>Smart LEDs </vt:lpstr>
      <vt:lpstr>Information Display Subsystem</vt:lpstr>
      <vt:lpstr>Information Display PCB Topology</vt:lpstr>
      <vt:lpstr>Information Display</vt:lpstr>
      <vt:lpstr>Design Rationale: Which LCD Type?</vt:lpstr>
      <vt:lpstr>Viewing Angle Analysis</vt:lpstr>
      <vt:lpstr>Capactive Touch Board Introduction </vt:lpstr>
      <vt:lpstr>Capacitive Touch Panel Board PCB</vt:lpstr>
      <vt:lpstr>Capacitive Touch Driver Board Schematic</vt:lpstr>
      <vt:lpstr>Bluetooth Subsystem</vt:lpstr>
      <vt:lpstr>Waiter–Table Bluetooth Communication</vt:lpstr>
      <vt:lpstr>Decisions: Bluetooth vs WiFi vs RFID</vt:lpstr>
      <vt:lpstr>Bluetooth Schematic</vt:lpstr>
      <vt:lpstr>Motion Detection &amp; Adaptive Brightness Subsystem</vt:lpstr>
      <vt:lpstr>Motion Detection with Infrared Sensor</vt:lpstr>
      <vt:lpstr>Infrared Sensor Schematic</vt:lpstr>
      <vt:lpstr>Photocell Sensor</vt:lpstr>
      <vt:lpstr>Loadcell / Beverage Tracking Subsystem</vt:lpstr>
      <vt:lpstr>Loadcell PCB Topology</vt:lpstr>
      <vt:lpstr>Beverage Tracking</vt:lpstr>
      <vt:lpstr>Load Cell Schematic</vt:lpstr>
      <vt:lpstr>Power Delivery Subsystem</vt:lpstr>
      <vt:lpstr>System Power Delivery PCB Topology</vt:lpstr>
      <vt:lpstr>System Power Delivery</vt:lpstr>
      <vt:lpstr>System Power Delivery Schematic</vt:lpstr>
      <vt:lpstr>Current Monitoring Schematic</vt:lpstr>
      <vt:lpstr>MCU Component Selection</vt:lpstr>
      <vt:lpstr>Programmer's Tools / Circuit Debugging</vt:lpstr>
      <vt:lpstr>Mobile Application</vt:lpstr>
      <vt:lpstr>Mobile Application - Add Table</vt:lpstr>
      <vt:lpstr>Mobile Application - Home Screen</vt:lpstr>
      <vt:lpstr>Mobile Application - Table Notifications</vt:lpstr>
      <vt:lpstr>Administrative Content</vt:lpstr>
      <vt:lpstr>Work Distribution</vt:lpstr>
      <vt:lpstr>Budget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TABLE Critital Design Review</dc:title>
  <dc:creator>Christopher Corley</dc:creator>
  <cp:lastModifiedBy>Christopher Corley</cp:lastModifiedBy>
  <cp:revision>232</cp:revision>
  <dcterms:modified xsi:type="dcterms:W3CDTF">2018-07-28T19:24:18Z</dcterms:modified>
</cp:coreProperties>
</file>